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5"/>
  </p:notesMasterIdLst>
  <p:handoutMasterIdLst>
    <p:handoutMasterId r:id="rId26"/>
  </p:handoutMasterIdLst>
  <p:sldIdLst>
    <p:sldId id="257" r:id="rId2"/>
    <p:sldId id="336" r:id="rId3"/>
    <p:sldId id="357" r:id="rId4"/>
    <p:sldId id="371" r:id="rId5"/>
    <p:sldId id="380" r:id="rId6"/>
    <p:sldId id="366" r:id="rId7"/>
    <p:sldId id="381" r:id="rId8"/>
    <p:sldId id="382" r:id="rId9"/>
    <p:sldId id="383" r:id="rId10"/>
    <p:sldId id="384" r:id="rId11"/>
    <p:sldId id="385" r:id="rId12"/>
    <p:sldId id="386" r:id="rId13"/>
    <p:sldId id="387" r:id="rId14"/>
    <p:sldId id="388" r:id="rId15"/>
    <p:sldId id="389" r:id="rId16"/>
    <p:sldId id="390" r:id="rId17"/>
    <p:sldId id="392" r:id="rId18"/>
    <p:sldId id="365" r:id="rId19"/>
    <p:sldId id="375" r:id="rId20"/>
    <p:sldId id="376" r:id="rId21"/>
    <p:sldId id="377" r:id="rId22"/>
    <p:sldId id="378" r:id="rId23"/>
    <p:sldId id="367" r:id="rId24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265"/>
    <p:restoredTop sz="94555"/>
  </p:normalViewPr>
  <p:slideViewPr>
    <p:cSldViewPr snapToGrid="0" snapToObjects="1">
      <p:cViewPr>
        <p:scale>
          <a:sx n="117" d="100"/>
          <a:sy n="117" d="100"/>
        </p:scale>
        <p:origin x="416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E6EEA-5655-F04A-B7FA-1275FB37EF4C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927B1-4E1C-F846-B09A-DDD1DEC57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682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tiff>
</file>

<file path=ppt/media/image13.png>
</file>

<file path=ppt/media/image2.png>
</file>

<file path=ppt/media/image2.tiff>
</file>

<file path=ppt/media/image3.png>
</file>

<file path=ppt/media/image3.tiff>
</file>

<file path=ppt/media/image4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C2BCE-CADB-C14D-8FA2-A3A823EEAAA1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376646-40A4-7C43-9353-86DADCDD35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883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9245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9726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598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6988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111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7453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9281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6407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239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377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851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would this look like in VCF format??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75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36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782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16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049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56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20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6B7CA-1191-114F-9686-105EB477A5E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63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lmetto.clemson.edu/palmetto/)" TargetMode="External"/><Relationship Id="rId4" Type="http://schemas.openxmlformats.org/officeDocument/2006/relationships/hyperlink" Target="https://www.palmetto.clemson.edu/palmetto/userguide_basic_usage.html)" TargetMode="External"/><Relationship Id="rId5" Type="http://schemas.openxmlformats.org/officeDocument/2006/relationships/hyperlink" Target="https://ryanstutorials.net/linuxtutorial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632" y="1122363"/>
            <a:ext cx="8722894" cy="1548648"/>
          </a:xfrm>
        </p:spPr>
        <p:txBody>
          <a:bodyPr>
            <a:normAutofit/>
          </a:bodyPr>
          <a:lstStyle/>
          <a:p>
            <a:r>
              <a:rPr lang="en-US" sz="4400" dirty="0" smtClean="0"/>
              <a:t>Computational Genomics WS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3599" y="3602038"/>
            <a:ext cx="7450667" cy="1655762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</a:rPr>
              <a:t>Sliding </a:t>
            </a: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</a:rPr>
              <a:t>Window Tests</a:t>
            </a:r>
          </a:p>
          <a:p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Combining Statistics and Dealing with Missing Data</a:t>
            </a:r>
            <a:endParaRPr 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795" y="147985"/>
            <a:ext cx="8219516" cy="1006474"/>
          </a:xfrm>
        </p:spPr>
        <p:txBody>
          <a:bodyPr>
            <a:normAutofit/>
          </a:bodyPr>
          <a:lstStyle/>
          <a:p>
            <a:pPr algn="ctr"/>
            <a:r>
              <a:rPr lang="en-US" dirty="0" err="1" smtClean="0"/>
              <a:t>Heliconius</a:t>
            </a:r>
            <a:r>
              <a:rPr lang="en-US" dirty="0"/>
              <a:t> </a:t>
            </a:r>
            <a:r>
              <a:rPr lang="en-US" dirty="0" smtClean="0"/>
              <a:t>Butterflies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203" y="872004"/>
            <a:ext cx="7886700" cy="581118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endParaRPr lang="en-US" dirty="0" smtClean="0"/>
          </a:p>
          <a:p>
            <a:pPr lvl="1">
              <a:lnSpc>
                <a:spcPct val="120000"/>
              </a:lnSpc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95" y="1436914"/>
            <a:ext cx="4743987" cy="46885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08171" y="1515438"/>
            <a:ext cx="299373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All of these diverse patterns have been linked to a few “supergenes”!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/>
              <a:t>Balancing</a:t>
            </a:r>
            <a:r>
              <a:rPr lang="en-US" dirty="0" smtClean="0"/>
              <a:t> Selection maintains the different color patterns across species</a:t>
            </a:r>
          </a:p>
          <a:p>
            <a:pPr marL="285750" indent="-285750">
              <a:buFont typeface="Arial" charset="0"/>
              <a:buChar char="•"/>
            </a:pPr>
            <a:endParaRPr lang="en-US" u="sng" dirty="0"/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/>
              <a:t>Divergent</a:t>
            </a:r>
            <a:r>
              <a:rPr lang="en-US" dirty="0" smtClean="0"/>
              <a:t> sexual selection (females prefer males with a matching color pattern) limits hybridization between different color morphs.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97053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794" y="147985"/>
            <a:ext cx="8219516" cy="1006474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For Today’s Exercise: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203" y="872004"/>
            <a:ext cx="7886700" cy="581118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endParaRPr lang="en-US" dirty="0" smtClean="0"/>
          </a:p>
          <a:p>
            <a:pPr lvl="1">
              <a:lnSpc>
                <a:spcPct val="120000"/>
              </a:lnSpc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15203" y="1364589"/>
            <a:ext cx="7886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VCF file of a 2 Mb region containing 1 putative “supergene.”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2 color morphs from the same species (</a:t>
            </a:r>
            <a:r>
              <a:rPr lang="en-US" i="1" dirty="0" smtClean="0"/>
              <a:t>H. </a:t>
            </a:r>
            <a:r>
              <a:rPr lang="en-US" i="1" dirty="0" err="1" smtClean="0"/>
              <a:t>melpomene</a:t>
            </a:r>
            <a:r>
              <a:rPr lang="en-US" i="1" dirty="0" smtClean="0"/>
              <a:t>)</a:t>
            </a:r>
            <a:r>
              <a:rPr lang="en-US" dirty="0" smtClean="0"/>
              <a:t>, 4 individuals each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8802" t="55715" r="45098" b="32698"/>
          <a:stretch/>
        </p:blipFill>
        <p:spPr>
          <a:xfrm>
            <a:off x="2036894" y="2817444"/>
            <a:ext cx="5043317" cy="151507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8794" y="4907686"/>
            <a:ext cx="7886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Can we detect evidence for Balancing Selection in this region?</a:t>
            </a:r>
          </a:p>
          <a:p>
            <a:pPr marL="285750" indent="-285750">
              <a:buFont typeface="Arial" charset="0"/>
              <a:buChar char="•"/>
            </a:pPr>
            <a:endParaRPr lang="en-US" b="1" dirty="0" smtClean="0"/>
          </a:p>
          <a:p>
            <a:pPr marL="285750" indent="-285750">
              <a:buFont typeface="Arial" charset="0"/>
              <a:buChar char="•"/>
            </a:pPr>
            <a:r>
              <a:rPr lang="en-US" b="1" dirty="0" smtClean="0"/>
              <a:t>What about </a:t>
            </a:r>
            <a:r>
              <a:rPr lang="en-US" b="1" dirty="0"/>
              <a:t>D</a:t>
            </a:r>
            <a:r>
              <a:rPr lang="en-US" b="1" dirty="0" smtClean="0"/>
              <a:t>ivergent selection?</a:t>
            </a:r>
          </a:p>
        </p:txBody>
      </p:sp>
    </p:spTree>
    <p:extLst>
      <p:ext uri="{BB962C8B-B14F-4D97-AF65-F5344CB8AC3E}">
        <p14:creationId xmlns:p14="http://schemas.microsoft.com/office/powerpoint/2010/main" val="138728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7234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Review: Tajima’s D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628650" y="1780333"/>
                <a:ext cx="3482748" cy="11361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</a:rPr>
                        <m:t>𝐷</m:t>
                      </m:r>
                      <m:r>
                        <a:rPr lang="en-US" sz="3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3200" b="0" i="1" smtClean="0"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𝜋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𝑊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mr-IN" sz="3200" b="0" i="1" smtClean="0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𝑣𝑎𝑟𝑖𝑎𝑛𝑐𝑒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𝑑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1780333"/>
                <a:ext cx="3482748" cy="1136145"/>
              </a:xfrm>
              <a:prstGeom prst="rect">
                <a:avLst/>
              </a:prstGeom>
              <a:blipFill rotWithShape="0">
                <a:blip r:embed="rId2"/>
                <a:stretch>
                  <a:fillRect b="-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583686" y="1690689"/>
                <a:ext cx="4931664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𝜋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𝐴𝑣𝑒𝑟𝑎𝑔𝑒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𝐷𝑖𝑓𝑓𝑒𝑟𝑒𝑛𝑐𝑒</m:t>
                      </m:r>
                    </m:oMath>
                  </m:oMathPara>
                </a14:m>
                <a:endParaRPr lang="en-US" b="0" i="1" dirty="0" smtClean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𝑏𝑒𝑡𝑤𝑒𝑒𝑛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𝑠𝑒𝑞𝑢𝑒𝑛𝑐𝑒𝑠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3686" y="1690689"/>
                <a:ext cx="4931664" cy="553998"/>
              </a:xfrm>
              <a:prstGeom prst="rect">
                <a:avLst/>
              </a:prstGeom>
              <a:blipFill rotWithShape="0">
                <a:blip r:embed="rId3"/>
                <a:stretch>
                  <a:fillRect t="-71429" b="-912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748784" y="2616620"/>
                <a:ext cx="2417713" cy="5997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charset="0"/>
                            </a:rPr>
                            <m:t>𝑁𝑢𝑚𝑏𝑒𝑟</m:t>
                          </m:r>
                          <m:r>
                            <a:rPr lang="en-US" i="1">
                              <a:latin typeface="Cambria Math" charset="0"/>
                            </a:rPr>
                            <m:t> </m:t>
                          </m:r>
                          <m:r>
                            <a:rPr lang="en-US" i="1">
                              <a:latin typeface="Cambria Math" charset="0"/>
                            </a:rPr>
                            <m:t>𝑜𝑓</m:t>
                          </m:r>
                          <m:r>
                            <a:rPr lang="en-US" i="1">
                              <a:latin typeface="Cambria Math" charset="0"/>
                            </a:rPr>
                            <m:t> </m:t>
                          </m:r>
                          <m:r>
                            <a:rPr lang="en-US" i="1">
                              <a:latin typeface="Cambria Math" charset="0"/>
                            </a:rPr>
                            <m:t>𝑆𝑁𝑃𝑠</m:t>
                          </m:r>
                        </m:num>
                        <m:den>
                          <m:nary>
                            <m:naryPr>
                              <m:chr m:val="∑"/>
                              <m:limLoc m:val="subSup"/>
                              <m:ctrlPr>
                                <a:rPr lang="is-IS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charset="0"/>
                                </a:rPr>
                                <m:t>2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𝑁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−1</m:t>
                              </m:r>
                            </m:sup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1/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8784" y="2616620"/>
                <a:ext cx="2417713" cy="599716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/>
          <p:cNvGrpSpPr/>
          <p:nvPr/>
        </p:nvGrpSpPr>
        <p:grpSpPr>
          <a:xfrm>
            <a:off x="1259896" y="3675344"/>
            <a:ext cx="2851271" cy="1061725"/>
            <a:chOff x="4094997" y="1492623"/>
            <a:chExt cx="4789985" cy="1795885"/>
          </a:xfrm>
        </p:grpSpPr>
        <p:grpSp>
          <p:nvGrpSpPr>
            <p:cNvPr id="9" name="Group 8"/>
            <p:cNvGrpSpPr/>
            <p:nvPr/>
          </p:nvGrpSpPr>
          <p:grpSpPr>
            <a:xfrm>
              <a:off x="4094997" y="1492623"/>
              <a:ext cx="2869268" cy="1795885"/>
              <a:chOff x="812869" y="2084294"/>
              <a:chExt cx="7391296" cy="4095707"/>
            </a:xfrm>
          </p:grpSpPr>
          <p:sp>
            <p:nvSpPr>
              <p:cNvPr id="17" name="Rectangle 16"/>
              <p:cNvSpPr>
                <a:spLocks/>
              </p:cNvSpPr>
              <p:nvPr/>
            </p:nvSpPr>
            <p:spPr>
              <a:xfrm>
                <a:off x="812869" y="3018431"/>
                <a:ext cx="564999" cy="314812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/>
              <p:cNvSpPr>
                <a:spLocks/>
              </p:cNvSpPr>
              <p:nvPr/>
            </p:nvSpPr>
            <p:spPr>
              <a:xfrm>
                <a:off x="1383547" y="2084294"/>
                <a:ext cx="548640" cy="408226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/>
              <p:cNvSpPr>
                <a:spLocks/>
              </p:cNvSpPr>
              <p:nvPr/>
            </p:nvSpPr>
            <p:spPr>
              <a:xfrm>
                <a:off x="2430670" y="3423354"/>
                <a:ext cx="548640" cy="274320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/>
              <p:cNvSpPr>
                <a:spLocks/>
              </p:cNvSpPr>
              <p:nvPr/>
            </p:nvSpPr>
            <p:spPr>
              <a:xfrm>
                <a:off x="2979310" y="2508954"/>
                <a:ext cx="548640" cy="36576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>
                <a:spLocks/>
              </p:cNvSpPr>
              <p:nvPr/>
            </p:nvSpPr>
            <p:spPr>
              <a:xfrm>
                <a:off x="3884289" y="3880554"/>
                <a:ext cx="548640" cy="228600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>
                <a:spLocks/>
              </p:cNvSpPr>
              <p:nvPr/>
            </p:nvSpPr>
            <p:spPr>
              <a:xfrm>
                <a:off x="4444442" y="3894001"/>
                <a:ext cx="548640" cy="2286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5499006" y="4337754"/>
                <a:ext cx="548640" cy="182880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/>
              <p:cNvSpPr>
                <a:spLocks/>
              </p:cNvSpPr>
              <p:nvPr/>
            </p:nvSpPr>
            <p:spPr>
              <a:xfrm>
                <a:off x="6061684" y="5252154"/>
                <a:ext cx="548640" cy="9144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>
                <a:spLocks/>
              </p:cNvSpPr>
              <p:nvPr/>
            </p:nvSpPr>
            <p:spPr>
              <a:xfrm>
                <a:off x="7017887" y="4792135"/>
                <a:ext cx="548640" cy="137160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>
                <a:spLocks/>
              </p:cNvSpPr>
              <p:nvPr/>
            </p:nvSpPr>
            <p:spPr>
              <a:xfrm>
                <a:off x="7479530" y="5958895"/>
                <a:ext cx="724635" cy="20484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 flipH="1">
              <a:off x="7008548" y="2874536"/>
              <a:ext cx="1876434" cy="407536"/>
              <a:chOff x="3533626" y="5252151"/>
              <a:chExt cx="4833734" cy="929428"/>
            </a:xfrm>
          </p:grpSpPr>
          <p:sp>
            <p:nvSpPr>
              <p:cNvPr id="11" name="Rectangle 10"/>
              <p:cNvSpPr>
                <a:spLocks/>
              </p:cNvSpPr>
              <p:nvPr/>
            </p:nvSpPr>
            <p:spPr>
              <a:xfrm>
                <a:off x="3533626" y="6031430"/>
                <a:ext cx="548639" cy="13512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/>
              <p:cNvSpPr>
                <a:spLocks/>
              </p:cNvSpPr>
              <p:nvPr/>
            </p:nvSpPr>
            <p:spPr>
              <a:xfrm>
                <a:off x="4912235" y="6031430"/>
                <a:ext cx="559672" cy="13512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/>
              <p:cNvSpPr>
                <a:spLocks/>
              </p:cNvSpPr>
              <p:nvPr/>
            </p:nvSpPr>
            <p:spPr>
              <a:xfrm>
                <a:off x="6407821" y="5697409"/>
                <a:ext cx="561687" cy="469142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/>
              <p:cNvSpPr>
                <a:spLocks/>
              </p:cNvSpPr>
              <p:nvPr/>
            </p:nvSpPr>
            <p:spPr>
              <a:xfrm>
                <a:off x="5817003" y="6031430"/>
                <a:ext cx="590821" cy="15014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7886001" y="5252151"/>
                <a:ext cx="481359" cy="914400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7314604" y="6031434"/>
                <a:ext cx="526242" cy="13512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1259896" y="4910035"/>
                <a:ext cx="2305118" cy="13849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&gt;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𝜋</m:t>
                      </m:r>
                    </m:oMath>
                  </m:oMathPara>
                </a14:m>
                <a:endParaRPr lang="en-US" b="0" dirty="0" smtClean="0">
                  <a:ea typeface="Cambria Math" charset="0"/>
                  <a:cs typeface="Cambria Math" charset="0"/>
                </a:endParaRPr>
              </a:p>
              <a:p>
                <a:r>
                  <a:rPr lang="en-US" dirty="0" smtClean="0"/>
                  <a:t>     Tajima’s D &lt; 0</a:t>
                </a:r>
              </a:p>
              <a:p>
                <a:r>
                  <a:rPr lang="en-US" dirty="0" smtClean="0">
                    <a:solidFill>
                      <a:srgbClr val="C00000"/>
                    </a:solidFill>
                  </a:rPr>
                  <a:t>Directional Selection</a:t>
                </a:r>
              </a:p>
              <a:p>
                <a:r>
                  <a:rPr lang="en-US" dirty="0" smtClean="0">
                    <a:solidFill>
                      <a:srgbClr val="C00000"/>
                    </a:solidFill>
                  </a:rPr>
                  <a:t>(Negative or Positive)</a:t>
                </a:r>
              </a:p>
              <a:p>
                <a:r>
                  <a:rPr lang="en-US" dirty="0" smtClean="0">
                    <a:solidFill>
                      <a:srgbClr val="C00000"/>
                    </a:solidFill>
                  </a:rPr>
                  <a:t>Population Growth</a:t>
                </a:r>
                <a:endParaRPr lang="en-US" dirty="0">
                  <a:solidFill>
                    <a:srgbClr val="C00000"/>
                  </a:solidFill>
                </a:endParaRPr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896" y="4910035"/>
                <a:ext cx="2305118" cy="1384995"/>
              </a:xfrm>
              <a:prstGeom prst="rect">
                <a:avLst/>
              </a:prstGeom>
              <a:blipFill rotWithShape="0">
                <a:blip r:embed="rId5"/>
                <a:stretch>
                  <a:fillRect l="-6349" r="-5820" b="-9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/>
          <p:cNvGrpSpPr/>
          <p:nvPr/>
        </p:nvGrpSpPr>
        <p:grpSpPr>
          <a:xfrm>
            <a:off x="5203874" y="3675344"/>
            <a:ext cx="2745310" cy="2619686"/>
            <a:chOff x="5203874" y="3675344"/>
            <a:chExt cx="2745310" cy="2619686"/>
          </a:xfrm>
        </p:grpSpPr>
        <p:grpSp>
          <p:nvGrpSpPr>
            <p:cNvPr id="27" name="Group 26"/>
            <p:cNvGrpSpPr/>
            <p:nvPr/>
          </p:nvGrpSpPr>
          <p:grpSpPr>
            <a:xfrm>
              <a:off x="5203874" y="3675344"/>
              <a:ext cx="2745310" cy="1061725"/>
              <a:chOff x="4094997" y="1469189"/>
              <a:chExt cx="4789985" cy="1819319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4094997" y="1469189"/>
                <a:ext cx="2893074" cy="1819319"/>
                <a:chOff x="812869" y="2030851"/>
                <a:chExt cx="7452622" cy="4149150"/>
              </a:xfrm>
            </p:grpSpPr>
            <p:sp>
              <p:nvSpPr>
                <p:cNvPr id="36" name="Rectangle 35"/>
                <p:cNvSpPr>
                  <a:spLocks/>
                </p:cNvSpPr>
                <p:nvPr/>
              </p:nvSpPr>
              <p:spPr>
                <a:xfrm>
                  <a:off x="812869" y="3018431"/>
                  <a:ext cx="564999" cy="314812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Rectangle 36"/>
                <p:cNvSpPr>
                  <a:spLocks/>
                </p:cNvSpPr>
                <p:nvPr/>
              </p:nvSpPr>
              <p:spPr>
                <a:xfrm>
                  <a:off x="1383543" y="4472447"/>
                  <a:ext cx="587664" cy="169410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tangle 37"/>
                <p:cNvSpPr>
                  <a:spLocks/>
                </p:cNvSpPr>
                <p:nvPr/>
              </p:nvSpPr>
              <p:spPr>
                <a:xfrm>
                  <a:off x="2430670" y="3423354"/>
                  <a:ext cx="548640" cy="27432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Rectangle 38"/>
                <p:cNvSpPr>
                  <a:spLocks/>
                </p:cNvSpPr>
                <p:nvPr/>
              </p:nvSpPr>
              <p:spPr>
                <a:xfrm>
                  <a:off x="2979304" y="3626677"/>
                  <a:ext cx="618095" cy="253987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/>
                <p:cNvSpPr>
                  <a:spLocks/>
                </p:cNvSpPr>
                <p:nvPr/>
              </p:nvSpPr>
              <p:spPr>
                <a:xfrm>
                  <a:off x="3884289" y="3880554"/>
                  <a:ext cx="548640" cy="2286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Rectangle 40"/>
                <p:cNvSpPr>
                  <a:spLocks/>
                </p:cNvSpPr>
                <p:nvPr/>
              </p:nvSpPr>
              <p:spPr>
                <a:xfrm>
                  <a:off x="4444436" y="2621441"/>
                  <a:ext cx="596440" cy="355856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/>
                <p:cNvSpPr>
                  <a:spLocks/>
                </p:cNvSpPr>
                <p:nvPr/>
              </p:nvSpPr>
              <p:spPr>
                <a:xfrm>
                  <a:off x="5499006" y="4337754"/>
                  <a:ext cx="548640" cy="18288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/>
                <p:cNvSpPr>
                  <a:spLocks/>
                </p:cNvSpPr>
                <p:nvPr/>
              </p:nvSpPr>
              <p:spPr>
                <a:xfrm>
                  <a:off x="6061679" y="2030851"/>
                  <a:ext cx="608904" cy="4135703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/>
                <p:cNvSpPr>
                  <a:spLocks/>
                </p:cNvSpPr>
                <p:nvPr/>
              </p:nvSpPr>
              <p:spPr>
                <a:xfrm>
                  <a:off x="7017887" y="4792135"/>
                  <a:ext cx="548640" cy="13716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/>
                <p:cNvSpPr>
                  <a:spLocks/>
                </p:cNvSpPr>
                <p:nvPr/>
              </p:nvSpPr>
              <p:spPr>
                <a:xfrm flipV="1">
                  <a:off x="7594833" y="3152625"/>
                  <a:ext cx="670658" cy="302737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 flipH="1">
                <a:off x="7008548" y="2580315"/>
                <a:ext cx="1876434" cy="701756"/>
                <a:chOff x="3533626" y="4581151"/>
                <a:chExt cx="4833734" cy="1600428"/>
              </a:xfrm>
            </p:grpSpPr>
            <p:sp>
              <p:nvSpPr>
                <p:cNvPr id="30" name="Rectangle 29"/>
                <p:cNvSpPr>
                  <a:spLocks/>
                </p:cNvSpPr>
                <p:nvPr/>
              </p:nvSpPr>
              <p:spPr>
                <a:xfrm>
                  <a:off x="3533626" y="6031430"/>
                  <a:ext cx="548639" cy="13512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/>
                <p:cNvSpPr>
                  <a:spLocks/>
                </p:cNvSpPr>
                <p:nvPr/>
              </p:nvSpPr>
              <p:spPr>
                <a:xfrm>
                  <a:off x="4912235" y="6031430"/>
                  <a:ext cx="559672" cy="13512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Rectangle 31"/>
                <p:cNvSpPr>
                  <a:spLocks/>
                </p:cNvSpPr>
                <p:nvPr/>
              </p:nvSpPr>
              <p:spPr>
                <a:xfrm>
                  <a:off x="6407821" y="5697409"/>
                  <a:ext cx="561687" cy="469142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ectangle 32"/>
                <p:cNvSpPr>
                  <a:spLocks/>
                </p:cNvSpPr>
                <p:nvPr/>
              </p:nvSpPr>
              <p:spPr>
                <a:xfrm>
                  <a:off x="5817003" y="6031430"/>
                  <a:ext cx="590821" cy="150149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Rectangle 33"/>
                <p:cNvSpPr>
                  <a:spLocks/>
                </p:cNvSpPr>
                <p:nvPr/>
              </p:nvSpPr>
              <p:spPr>
                <a:xfrm>
                  <a:off x="7886001" y="5252151"/>
                  <a:ext cx="481359" cy="9144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Rectangle 34"/>
                <p:cNvSpPr>
                  <a:spLocks/>
                </p:cNvSpPr>
                <p:nvPr/>
              </p:nvSpPr>
              <p:spPr>
                <a:xfrm>
                  <a:off x="7198381" y="4581151"/>
                  <a:ext cx="642464" cy="158540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7" name="TextBox 46"/>
                <p:cNvSpPr txBox="1"/>
                <p:nvPr/>
              </p:nvSpPr>
              <p:spPr>
                <a:xfrm>
                  <a:off x="5339847" y="4910035"/>
                  <a:ext cx="2370842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&lt; 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</m:oMath>
                    </m:oMathPara>
                  </a14:m>
                  <a:endParaRPr lang="en-US" b="0" dirty="0" smtClean="0">
                    <a:ea typeface="Cambria Math" charset="0"/>
                    <a:cs typeface="Cambria Math" charset="0"/>
                  </a:endParaRPr>
                </a:p>
                <a:p>
                  <a:r>
                    <a:rPr lang="en-US" dirty="0"/>
                    <a:t> </a:t>
                  </a:r>
                  <a:r>
                    <a:rPr lang="en-US" dirty="0" smtClean="0"/>
                    <a:t>     Tajima’s D &gt; 0</a:t>
                  </a:r>
                </a:p>
                <a:p>
                  <a:r>
                    <a:rPr lang="en-US" dirty="0" smtClean="0">
                      <a:solidFill>
                        <a:srgbClr val="0070C0"/>
                      </a:solidFill>
                    </a:rPr>
                    <a:t>Balancing Selection</a:t>
                  </a:r>
                </a:p>
                <a:p>
                  <a:r>
                    <a:rPr lang="en-US" dirty="0" smtClean="0">
                      <a:solidFill>
                        <a:srgbClr val="0070C0"/>
                      </a:solidFill>
                    </a:rPr>
                    <a:t>Genetic Drift</a:t>
                  </a:r>
                </a:p>
                <a:p>
                  <a:r>
                    <a:rPr lang="en-US" dirty="0" smtClean="0">
                      <a:solidFill>
                        <a:srgbClr val="0070C0"/>
                      </a:solidFill>
                    </a:rPr>
                    <a:t>Population Bottleneck</a:t>
                  </a:r>
                  <a:endParaRPr lang="en-US" dirty="0">
                    <a:solidFill>
                      <a:srgbClr val="0070C0"/>
                    </a:solidFill>
                  </a:endParaRPr>
                </a:p>
              </p:txBody>
            </p:sp>
          </mc:Choice>
          <mc:Fallback>
            <p:sp>
              <p:nvSpPr>
                <p:cNvPr id="47" name="TextBox 4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39847" y="4910035"/>
                  <a:ext cx="2370842" cy="1384995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l="-6170" t="-28070" r="-5656" b="-92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" name="Rectangle 3"/>
          <p:cNvSpPr/>
          <p:nvPr/>
        </p:nvSpPr>
        <p:spPr>
          <a:xfrm>
            <a:off x="4637314" y="3407228"/>
            <a:ext cx="3878036" cy="329837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84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7234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Tajima’s D: Strengths &amp; Weaknesses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541564" y="5158885"/>
                <a:ext cx="3482748" cy="11361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</a:rPr>
                        <m:t>𝐷</m:t>
                      </m:r>
                      <m:r>
                        <a:rPr lang="en-US" sz="3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3200" b="0" i="1" smtClean="0"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𝜋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𝑊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mr-IN" sz="3200" b="0" i="1" smtClean="0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𝑣𝑎𝑟𝑖𝑎𝑛𝑐𝑒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𝑑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564" y="5158885"/>
                <a:ext cx="3482748" cy="113614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/>
          <p:cNvGrpSpPr/>
          <p:nvPr/>
        </p:nvGrpSpPr>
        <p:grpSpPr>
          <a:xfrm>
            <a:off x="5203874" y="3675344"/>
            <a:ext cx="2745310" cy="2619686"/>
            <a:chOff x="5203874" y="3675344"/>
            <a:chExt cx="2745310" cy="2619686"/>
          </a:xfrm>
        </p:grpSpPr>
        <p:grpSp>
          <p:nvGrpSpPr>
            <p:cNvPr id="27" name="Group 26"/>
            <p:cNvGrpSpPr/>
            <p:nvPr/>
          </p:nvGrpSpPr>
          <p:grpSpPr>
            <a:xfrm>
              <a:off x="5203874" y="3675344"/>
              <a:ext cx="2745310" cy="1061725"/>
              <a:chOff x="4094997" y="1469189"/>
              <a:chExt cx="4789985" cy="1819319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4094997" y="1469189"/>
                <a:ext cx="2893074" cy="1819319"/>
                <a:chOff x="812869" y="2030851"/>
                <a:chExt cx="7452622" cy="4149150"/>
              </a:xfrm>
            </p:grpSpPr>
            <p:sp>
              <p:nvSpPr>
                <p:cNvPr id="36" name="Rectangle 35"/>
                <p:cNvSpPr>
                  <a:spLocks/>
                </p:cNvSpPr>
                <p:nvPr/>
              </p:nvSpPr>
              <p:spPr>
                <a:xfrm>
                  <a:off x="812869" y="3018431"/>
                  <a:ext cx="564999" cy="314812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Rectangle 36"/>
                <p:cNvSpPr>
                  <a:spLocks/>
                </p:cNvSpPr>
                <p:nvPr/>
              </p:nvSpPr>
              <p:spPr>
                <a:xfrm>
                  <a:off x="1383543" y="4472447"/>
                  <a:ext cx="587664" cy="169410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tangle 37"/>
                <p:cNvSpPr>
                  <a:spLocks/>
                </p:cNvSpPr>
                <p:nvPr/>
              </p:nvSpPr>
              <p:spPr>
                <a:xfrm>
                  <a:off x="2430670" y="3423354"/>
                  <a:ext cx="548640" cy="27432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Rectangle 38"/>
                <p:cNvSpPr>
                  <a:spLocks/>
                </p:cNvSpPr>
                <p:nvPr/>
              </p:nvSpPr>
              <p:spPr>
                <a:xfrm>
                  <a:off x="2979304" y="3626677"/>
                  <a:ext cx="618095" cy="253987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/>
                <p:cNvSpPr>
                  <a:spLocks/>
                </p:cNvSpPr>
                <p:nvPr/>
              </p:nvSpPr>
              <p:spPr>
                <a:xfrm>
                  <a:off x="3884289" y="3880554"/>
                  <a:ext cx="548640" cy="2286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Rectangle 40"/>
                <p:cNvSpPr>
                  <a:spLocks/>
                </p:cNvSpPr>
                <p:nvPr/>
              </p:nvSpPr>
              <p:spPr>
                <a:xfrm>
                  <a:off x="4444436" y="2621441"/>
                  <a:ext cx="596440" cy="355856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/>
                <p:cNvSpPr>
                  <a:spLocks/>
                </p:cNvSpPr>
                <p:nvPr/>
              </p:nvSpPr>
              <p:spPr>
                <a:xfrm>
                  <a:off x="5499006" y="4337754"/>
                  <a:ext cx="548640" cy="18288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/>
                <p:cNvSpPr>
                  <a:spLocks/>
                </p:cNvSpPr>
                <p:nvPr/>
              </p:nvSpPr>
              <p:spPr>
                <a:xfrm>
                  <a:off x="6061679" y="2030851"/>
                  <a:ext cx="608904" cy="4135703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/>
                <p:cNvSpPr>
                  <a:spLocks/>
                </p:cNvSpPr>
                <p:nvPr/>
              </p:nvSpPr>
              <p:spPr>
                <a:xfrm>
                  <a:off x="7017887" y="4792135"/>
                  <a:ext cx="548640" cy="13716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/>
                <p:cNvSpPr>
                  <a:spLocks/>
                </p:cNvSpPr>
                <p:nvPr/>
              </p:nvSpPr>
              <p:spPr>
                <a:xfrm flipV="1">
                  <a:off x="7594833" y="3152625"/>
                  <a:ext cx="670658" cy="302737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 flipH="1">
                <a:off x="7008548" y="2580315"/>
                <a:ext cx="1876434" cy="701756"/>
                <a:chOff x="3533626" y="4581151"/>
                <a:chExt cx="4833734" cy="1600428"/>
              </a:xfrm>
            </p:grpSpPr>
            <p:sp>
              <p:nvSpPr>
                <p:cNvPr id="30" name="Rectangle 29"/>
                <p:cNvSpPr>
                  <a:spLocks/>
                </p:cNvSpPr>
                <p:nvPr/>
              </p:nvSpPr>
              <p:spPr>
                <a:xfrm>
                  <a:off x="3533626" y="6031430"/>
                  <a:ext cx="548639" cy="13512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/>
                <p:cNvSpPr>
                  <a:spLocks/>
                </p:cNvSpPr>
                <p:nvPr/>
              </p:nvSpPr>
              <p:spPr>
                <a:xfrm>
                  <a:off x="4912235" y="6031430"/>
                  <a:ext cx="559672" cy="13512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Rectangle 31"/>
                <p:cNvSpPr>
                  <a:spLocks/>
                </p:cNvSpPr>
                <p:nvPr/>
              </p:nvSpPr>
              <p:spPr>
                <a:xfrm>
                  <a:off x="6407821" y="5697409"/>
                  <a:ext cx="561687" cy="469142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ectangle 32"/>
                <p:cNvSpPr>
                  <a:spLocks/>
                </p:cNvSpPr>
                <p:nvPr/>
              </p:nvSpPr>
              <p:spPr>
                <a:xfrm>
                  <a:off x="5817003" y="6031430"/>
                  <a:ext cx="590821" cy="150149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Rectangle 33"/>
                <p:cNvSpPr>
                  <a:spLocks/>
                </p:cNvSpPr>
                <p:nvPr/>
              </p:nvSpPr>
              <p:spPr>
                <a:xfrm>
                  <a:off x="7886001" y="5252151"/>
                  <a:ext cx="481359" cy="9144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Rectangle 34"/>
                <p:cNvSpPr>
                  <a:spLocks/>
                </p:cNvSpPr>
                <p:nvPr/>
              </p:nvSpPr>
              <p:spPr>
                <a:xfrm>
                  <a:off x="7198381" y="4581151"/>
                  <a:ext cx="642464" cy="158540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7" name="TextBox 46"/>
                <p:cNvSpPr txBox="1"/>
                <p:nvPr/>
              </p:nvSpPr>
              <p:spPr>
                <a:xfrm>
                  <a:off x="5339847" y="4910035"/>
                  <a:ext cx="2370842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&lt; 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</m:oMath>
                    </m:oMathPara>
                  </a14:m>
                  <a:endParaRPr lang="en-US" b="0" dirty="0" smtClean="0">
                    <a:ea typeface="Cambria Math" charset="0"/>
                    <a:cs typeface="Cambria Math" charset="0"/>
                  </a:endParaRPr>
                </a:p>
                <a:p>
                  <a:r>
                    <a:rPr lang="en-US" dirty="0"/>
                    <a:t> </a:t>
                  </a:r>
                  <a:r>
                    <a:rPr lang="en-US" dirty="0" smtClean="0"/>
                    <a:t>     Tajima’s D &gt; 0</a:t>
                  </a:r>
                </a:p>
                <a:p>
                  <a:r>
                    <a:rPr lang="en-US" dirty="0" smtClean="0">
                      <a:solidFill>
                        <a:srgbClr val="0070C0"/>
                      </a:solidFill>
                    </a:rPr>
                    <a:t>Balancing Selection</a:t>
                  </a:r>
                </a:p>
                <a:p>
                  <a:r>
                    <a:rPr lang="en-US" dirty="0" smtClean="0">
                      <a:solidFill>
                        <a:srgbClr val="0070C0"/>
                      </a:solidFill>
                    </a:rPr>
                    <a:t>Genetic Drift</a:t>
                  </a:r>
                </a:p>
                <a:p>
                  <a:r>
                    <a:rPr lang="en-US" dirty="0" smtClean="0">
                      <a:solidFill>
                        <a:srgbClr val="0070C0"/>
                      </a:solidFill>
                    </a:rPr>
                    <a:t>Population Bottleneck</a:t>
                  </a:r>
                  <a:endParaRPr lang="en-US" dirty="0">
                    <a:solidFill>
                      <a:srgbClr val="0070C0"/>
                    </a:solidFill>
                  </a:endParaRPr>
                </a:p>
              </p:txBody>
            </p:sp>
          </mc:Choice>
          <mc:Fallback>
            <p:sp>
              <p:nvSpPr>
                <p:cNvPr id="47" name="TextBox 4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39847" y="4910035"/>
                  <a:ext cx="2370842" cy="138499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6170" t="-28070" r="-5656" b="-92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" name="Rectangle 3"/>
          <p:cNvSpPr/>
          <p:nvPr/>
        </p:nvSpPr>
        <p:spPr>
          <a:xfrm>
            <a:off x="4637314" y="3407228"/>
            <a:ext cx="3878036" cy="329837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644226" y="1501727"/>
            <a:ext cx="76626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Strengths: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Can distinguish Balancing Selection from Directional Selection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Not too hard to calculate (no likelihood model fitting)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Weaknesses: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Genetic drift could lead to false positives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Looked very noisy when we did it last time...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183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7234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Tajima’s D: Strengths &amp; Weaknesses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516673" y="5341054"/>
                <a:ext cx="3482748" cy="113614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charset="0"/>
                        </a:rPr>
                        <m:t>𝐷</m:t>
                      </m:r>
                      <m:r>
                        <a:rPr lang="en-US" sz="32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3200" b="0" i="1" smtClean="0">
                              <a:latin typeface="Cambria Math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2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𝜋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−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𝜃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𝑊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mr-IN" sz="3200" b="0" i="1" smtClean="0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𝑣𝑎𝑟𝑖𝑎𝑛𝑐𝑒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(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𝑑</m:t>
                              </m:r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)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673" y="5341054"/>
                <a:ext cx="3482748" cy="113614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/>
          <p:cNvGrpSpPr/>
          <p:nvPr/>
        </p:nvGrpSpPr>
        <p:grpSpPr>
          <a:xfrm>
            <a:off x="5203874" y="3675344"/>
            <a:ext cx="2745310" cy="2619686"/>
            <a:chOff x="5203874" y="3675344"/>
            <a:chExt cx="2745310" cy="2619686"/>
          </a:xfrm>
        </p:grpSpPr>
        <p:grpSp>
          <p:nvGrpSpPr>
            <p:cNvPr id="27" name="Group 26"/>
            <p:cNvGrpSpPr/>
            <p:nvPr/>
          </p:nvGrpSpPr>
          <p:grpSpPr>
            <a:xfrm>
              <a:off x="5203874" y="3675344"/>
              <a:ext cx="2745310" cy="1061725"/>
              <a:chOff x="4094997" y="1469189"/>
              <a:chExt cx="4789985" cy="1819319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4094997" y="1469189"/>
                <a:ext cx="2893074" cy="1819319"/>
                <a:chOff x="812869" y="2030851"/>
                <a:chExt cx="7452622" cy="4149150"/>
              </a:xfrm>
            </p:grpSpPr>
            <p:sp>
              <p:nvSpPr>
                <p:cNvPr id="36" name="Rectangle 35"/>
                <p:cNvSpPr>
                  <a:spLocks/>
                </p:cNvSpPr>
                <p:nvPr/>
              </p:nvSpPr>
              <p:spPr>
                <a:xfrm>
                  <a:off x="812869" y="3018431"/>
                  <a:ext cx="564999" cy="314812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Rectangle 36"/>
                <p:cNvSpPr>
                  <a:spLocks/>
                </p:cNvSpPr>
                <p:nvPr/>
              </p:nvSpPr>
              <p:spPr>
                <a:xfrm>
                  <a:off x="1383543" y="4472447"/>
                  <a:ext cx="587664" cy="169410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tangle 37"/>
                <p:cNvSpPr>
                  <a:spLocks/>
                </p:cNvSpPr>
                <p:nvPr/>
              </p:nvSpPr>
              <p:spPr>
                <a:xfrm>
                  <a:off x="2430670" y="3423354"/>
                  <a:ext cx="548640" cy="27432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Rectangle 38"/>
                <p:cNvSpPr>
                  <a:spLocks/>
                </p:cNvSpPr>
                <p:nvPr/>
              </p:nvSpPr>
              <p:spPr>
                <a:xfrm>
                  <a:off x="2979304" y="3626677"/>
                  <a:ext cx="618095" cy="253987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/>
                <p:cNvSpPr>
                  <a:spLocks/>
                </p:cNvSpPr>
                <p:nvPr/>
              </p:nvSpPr>
              <p:spPr>
                <a:xfrm>
                  <a:off x="3884289" y="3880554"/>
                  <a:ext cx="548640" cy="22860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Rectangle 40"/>
                <p:cNvSpPr>
                  <a:spLocks/>
                </p:cNvSpPr>
                <p:nvPr/>
              </p:nvSpPr>
              <p:spPr>
                <a:xfrm>
                  <a:off x="4444436" y="2621441"/>
                  <a:ext cx="596440" cy="355856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/>
                <p:cNvSpPr>
                  <a:spLocks/>
                </p:cNvSpPr>
                <p:nvPr/>
              </p:nvSpPr>
              <p:spPr>
                <a:xfrm>
                  <a:off x="5499006" y="4337754"/>
                  <a:ext cx="548640" cy="18288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/>
                <p:cNvSpPr>
                  <a:spLocks/>
                </p:cNvSpPr>
                <p:nvPr/>
              </p:nvSpPr>
              <p:spPr>
                <a:xfrm>
                  <a:off x="6061679" y="2030851"/>
                  <a:ext cx="608904" cy="4135703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/>
                <p:cNvSpPr>
                  <a:spLocks/>
                </p:cNvSpPr>
                <p:nvPr/>
              </p:nvSpPr>
              <p:spPr>
                <a:xfrm>
                  <a:off x="7017887" y="4792135"/>
                  <a:ext cx="548640" cy="13716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/>
                <p:cNvSpPr>
                  <a:spLocks/>
                </p:cNvSpPr>
                <p:nvPr/>
              </p:nvSpPr>
              <p:spPr>
                <a:xfrm flipV="1">
                  <a:off x="7594833" y="3152625"/>
                  <a:ext cx="670658" cy="302737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 flipH="1">
                <a:off x="7008548" y="2580315"/>
                <a:ext cx="1876434" cy="701756"/>
                <a:chOff x="3533626" y="4581151"/>
                <a:chExt cx="4833734" cy="1600428"/>
              </a:xfrm>
            </p:grpSpPr>
            <p:sp>
              <p:nvSpPr>
                <p:cNvPr id="30" name="Rectangle 29"/>
                <p:cNvSpPr>
                  <a:spLocks/>
                </p:cNvSpPr>
                <p:nvPr/>
              </p:nvSpPr>
              <p:spPr>
                <a:xfrm>
                  <a:off x="3533626" y="6031430"/>
                  <a:ext cx="548639" cy="13512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/>
                <p:cNvSpPr>
                  <a:spLocks/>
                </p:cNvSpPr>
                <p:nvPr/>
              </p:nvSpPr>
              <p:spPr>
                <a:xfrm>
                  <a:off x="4912235" y="6031430"/>
                  <a:ext cx="559672" cy="13512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Rectangle 31"/>
                <p:cNvSpPr>
                  <a:spLocks/>
                </p:cNvSpPr>
                <p:nvPr/>
              </p:nvSpPr>
              <p:spPr>
                <a:xfrm>
                  <a:off x="6407821" y="5697409"/>
                  <a:ext cx="561687" cy="469142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ectangle 32"/>
                <p:cNvSpPr>
                  <a:spLocks/>
                </p:cNvSpPr>
                <p:nvPr/>
              </p:nvSpPr>
              <p:spPr>
                <a:xfrm>
                  <a:off x="5817003" y="6031430"/>
                  <a:ext cx="590821" cy="150149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Rectangle 33"/>
                <p:cNvSpPr>
                  <a:spLocks/>
                </p:cNvSpPr>
                <p:nvPr/>
              </p:nvSpPr>
              <p:spPr>
                <a:xfrm>
                  <a:off x="7886001" y="5252151"/>
                  <a:ext cx="481359" cy="914400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Rectangle 34"/>
                <p:cNvSpPr>
                  <a:spLocks/>
                </p:cNvSpPr>
                <p:nvPr/>
              </p:nvSpPr>
              <p:spPr>
                <a:xfrm>
                  <a:off x="7198381" y="4581151"/>
                  <a:ext cx="642464" cy="158540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7" name="TextBox 46"/>
                <p:cNvSpPr txBox="1"/>
                <p:nvPr/>
              </p:nvSpPr>
              <p:spPr>
                <a:xfrm>
                  <a:off x="5339847" y="4910035"/>
                  <a:ext cx="2370842" cy="138499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𝑊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&lt; 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𝜋</m:t>
                        </m:r>
                      </m:oMath>
                    </m:oMathPara>
                  </a14:m>
                  <a:endParaRPr lang="en-US" b="0" dirty="0" smtClean="0">
                    <a:ea typeface="Cambria Math" charset="0"/>
                    <a:cs typeface="Cambria Math" charset="0"/>
                  </a:endParaRPr>
                </a:p>
                <a:p>
                  <a:r>
                    <a:rPr lang="en-US" dirty="0"/>
                    <a:t> </a:t>
                  </a:r>
                  <a:r>
                    <a:rPr lang="en-US" dirty="0" smtClean="0"/>
                    <a:t>     Tajima’s D &gt; 0</a:t>
                  </a:r>
                </a:p>
                <a:p>
                  <a:r>
                    <a:rPr lang="en-US" dirty="0" smtClean="0">
                      <a:solidFill>
                        <a:srgbClr val="0070C0"/>
                      </a:solidFill>
                    </a:rPr>
                    <a:t>Balancing Selection</a:t>
                  </a:r>
                </a:p>
                <a:p>
                  <a:r>
                    <a:rPr lang="en-US" dirty="0" smtClean="0">
                      <a:solidFill>
                        <a:srgbClr val="0070C0"/>
                      </a:solidFill>
                    </a:rPr>
                    <a:t>Genetic Drift</a:t>
                  </a:r>
                </a:p>
                <a:p>
                  <a:r>
                    <a:rPr lang="en-US" dirty="0" smtClean="0">
                      <a:solidFill>
                        <a:srgbClr val="0070C0"/>
                      </a:solidFill>
                    </a:rPr>
                    <a:t>Population Bottleneck</a:t>
                  </a:r>
                  <a:endParaRPr lang="en-US" dirty="0">
                    <a:solidFill>
                      <a:srgbClr val="0070C0"/>
                    </a:solidFill>
                  </a:endParaRPr>
                </a:p>
              </p:txBody>
            </p:sp>
          </mc:Choice>
          <mc:Fallback>
            <p:sp>
              <p:nvSpPr>
                <p:cNvPr id="47" name="TextBox 4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39847" y="4910035"/>
                  <a:ext cx="2370842" cy="1384995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 l="-6170" t="-28070" r="-5656" b="-92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" name="Rectangle 3"/>
          <p:cNvSpPr/>
          <p:nvPr/>
        </p:nvSpPr>
        <p:spPr>
          <a:xfrm>
            <a:off x="4637314" y="3407228"/>
            <a:ext cx="3878036" cy="329837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644226" y="1501727"/>
            <a:ext cx="76626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Strengths: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Can distinguish Balancing Selection from Directional Selection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Not too hard to calculate (no likelihood model fitting)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Weaknesses: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Genetic drift could lead to false positives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Looked very noisy when we did it last time...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6673" y="3457138"/>
            <a:ext cx="34248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Sliding window approach could help with this </a:t>
            </a:r>
            <a:r>
              <a:rPr lang="mr-IN" sz="1400" dirty="0" smtClean="0">
                <a:solidFill>
                  <a:schemeClr val="accent6">
                    <a:lumMod val="75000"/>
                  </a:schemeClr>
                </a:solidFill>
              </a:rPr>
              <a:t>–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</a:rPr>
              <a:t> drift should affect the whole genome, while selection won’t</a:t>
            </a:r>
            <a:endParaRPr 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8" name="Curved Connector 7"/>
          <p:cNvCxnSpPr>
            <a:stCxn id="6" idx="1"/>
          </p:cNvCxnSpPr>
          <p:nvPr/>
        </p:nvCxnSpPr>
        <p:spPr>
          <a:xfrm rot="10800000" flipH="1">
            <a:off x="516673" y="2852058"/>
            <a:ext cx="680756" cy="974413"/>
          </a:xfrm>
          <a:prstGeom prst="curvedConnector4">
            <a:avLst>
              <a:gd name="adj1" fmla="val -33580"/>
              <a:gd name="adj2" fmla="val 68951"/>
            </a:avLst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364537" y="4467626"/>
            <a:ext cx="34918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Let’s plot 𝛳</a:t>
            </a:r>
            <a:r>
              <a:rPr lang="en-US" sz="1400" baseline="-25000" dirty="0" smtClean="0">
                <a:solidFill>
                  <a:schemeClr val="accent1">
                    <a:lumMod val="75000"/>
                  </a:schemeClr>
                </a:solidFill>
              </a:rPr>
              <a:t>W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 and 𝜋 along with D this time </a:t>
            </a:r>
            <a:r>
              <a:rPr lang="mr-IN" sz="1400" dirty="0" smtClean="0">
                <a:solidFill>
                  <a:schemeClr val="accent1">
                    <a:lumMod val="75000"/>
                  </a:schemeClr>
                </a:solidFill>
              </a:rPr>
              <a:t>–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 maybe then we can sort out which component made D so variable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0" name="Curved Connector 9"/>
          <p:cNvCxnSpPr>
            <a:stCxn id="46" idx="3"/>
            <a:endCxn id="48" idx="2"/>
          </p:cNvCxnSpPr>
          <p:nvPr/>
        </p:nvCxnSpPr>
        <p:spPr>
          <a:xfrm flipV="1">
            <a:off x="3856407" y="3256053"/>
            <a:ext cx="619157" cy="158090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277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972349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Nucleotide Divergence (D</a:t>
            </a:r>
            <a:r>
              <a:rPr lang="en-US" baseline="-25000" dirty="0" smtClean="0"/>
              <a:t>XY</a:t>
            </a:r>
            <a:r>
              <a:rPr lang="en-US" dirty="0" smtClean="0"/>
              <a:t>)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/>
              <p:cNvSpPr txBox="1"/>
              <p:nvPr/>
            </p:nvSpPr>
            <p:spPr>
              <a:xfrm>
                <a:off x="299105" y="1980669"/>
                <a:ext cx="4310743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𝜋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𝐴𝑣𝑒𝑟𝑎𝑔𝑒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𝐷𝑖𝑓𝑓𝑒𝑟𝑒𝑛𝑐𝑒</m:t>
                      </m:r>
                    </m:oMath>
                  </m:oMathPara>
                </a14:m>
                <a:endParaRPr lang="en-US" b="0" i="1" dirty="0" smtClean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𝑏𝑒𝑡𝑤𝑒𝑒𝑛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𝑎𝑙𝑙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𝑝𝑎𝑖𝑟𝑠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𝑜𝑓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 </m:t>
                      </m:r>
                      <m:r>
                        <a:rPr lang="en-U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𝑠𝑒𝑞𝑢𝑒𝑛𝑐𝑒𝑠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105" y="1980669"/>
                <a:ext cx="4310743" cy="553998"/>
              </a:xfrm>
              <a:prstGeom prst="rect">
                <a:avLst/>
              </a:prstGeom>
              <a:blipFill rotWithShape="0">
                <a:blip r:embed="rId2"/>
                <a:stretch>
                  <a:fillRect t="-71429" b="-912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5105399" y="2073002"/>
            <a:ext cx="2379177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Nucleotide </a:t>
            </a:r>
            <a:r>
              <a:rPr lang="en-US" u="sng" smtClean="0"/>
              <a:t>Diversity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28649" y="3731859"/>
            <a:ext cx="3943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D</a:t>
            </a:r>
            <a:r>
              <a:rPr lang="en-US" baseline="-25000" dirty="0" err="1" smtClean="0"/>
              <a:t>xy</a:t>
            </a:r>
            <a:r>
              <a:rPr lang="en-US" dirty="0" smtClean="0"/>
              <a:t> ≡ 𝜋</a:t>
            </a:r>
            <a:r>
              <a:rPr lang="en-US" baseline="-25000" dirty="0" err="1" smtClean="0"/>
              <a:t>xy</a:t>
            </a:r>
            <a:r>
              <a:rPr lang="en-US" dirty="0" smtClean="0"/>
              <a:t> = </a:t>
            </a:r>
            <a:r>
              <a:rPr lang="en-US" i="1" dirty="0" smtClean="0"/>
              <a:t>Average Difference between sequences from 2 different groups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105399" y="4008858"/>
            <a:ext cx="258436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Nucleotide </a:t>
            </a:r>
            <a:r>
              <a:rPr lang="en-US" u="sng" dirty="0" smtClean="0"/>
              <a:t>Divergence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600324" y="5675824"/>
            <a:ext cx="4019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Function for </a:t>
            </a:r>
            <a:r>
              <a:rPr lang="en-US" dirty="0" err="1" smtClean="0"/>
              <a:t>D</a:t>
            </a:r>
            <a:r>
              <a:rPr lang="en-US" baseline="-25000" dirty="0" err="1" smtClean="0"/>
              <a:t>xy</a:t>
            </a:r>
            <a:r>
              <a:rPr lang="en-US" dirty="0" smtClean="0"/>
              <a:t> is provided for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5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1"/>
          <p:cNvSpPr>
            <a:spLocks noGrp="1"/>
          </p:cNvSpPr>
          <p:nvPr>
            <p:ph type="title"/>
          </p:nvPr>
        </p:nvSpPr>
        <p:spPr>
          <a:xfrm>
            <a:off x="169034" y="49508"/>
            <a:ext cx="8779023" cy="989454"/>
          </a:xfrm>
        </p:spPr>
        <p:txBody>
          <a:bodyPr>
            <a:noAutofit/>
          </a:bodyPr>
          <a:lstStyle/>
          <a:p>
            <a:r>
              <a:rPr lang="en-US" sz="3600" dirty="0" smtClean="0"/>
              <a:t>Sliding Window </a:t>
            </a:r>
            <a:r>
              <a:rPr lang="en-US" sz="3600" dirty="0" smtClean="0"/>
              <a:t>Tests Revisited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49116"/>
          <a:stretch/>
        </p:blipFill>
        <p:spPr>
          <a:xfrm>
            <a:off x="417606" y="883226"/>
            <a:ext cx="8255000" cy="3095438"/>
          </a:xfrm>
          <a:prstGeom prst="rect">
            <a:avLst/>
          </a:prstGeom>
        </p:spPr>
      </p:pic>
      <p:sp>
        <p:nvSpPr>
          <p:cNvPr id="3" name="Can 2"/>
          <p:cNvSpPr/>
          <p:nvPr/>
        </p:nvSpPr>
        <p:spPr>
          <a:xfrm rot="5400000">
            <a:off x="4417359" y="814297"/>
            <a:ext cx="255494" cy="8255000"/>
          </a:xfrm>
          <a:prstGeom prst="can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882588" y="2353236"/>
            <a:ext cx="134472" cy="414246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99568" y="4737842"/>
            <a:ext cx="1017491" cy="414246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999567" y="2767482"/>
            <a:ext cx="883021" cy="1970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017059" y="2799338"/>
            <a:ext cx="0" cy="1909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2034988" y="2250143"/>
            <a:ext cx="134472" cy="414246"/>
          </a:xfrm>
          <a:prstGeom prst="rect">
            <a:avLst/>
          </a:prstGeom>
          <a:noFill/>
          <a:ln w="34925">
            <a:solidFill>
              <a:srgbClr val="FF8A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034988" y="4739706"/>
            <a:ext cx="1017491" cy="414246"/>
          </a:xfrm>
          <a:prstGeom prst="rect">
            <a:avLst/>
          </a:prstGeom>
          <a:noFill/>
          <a:ln w="34925">
            <a:solidFill>
              <a:srgbClr val="FF8A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2034988" y="2664390"/>
            <a:ext cx="0" cy="2065253"/>
          </a:xfrm>
          <a:prstGeom prst="line">
            <a:avLst/>
          </a:prstGeom>
          <a:ln>
            <a:solidFill>
              <a:srgbClr val="FF8A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 flipV="1">
            <a:off x="2169461" y="2664390"/>
            <a:ext cx="900946" cy="2065253"/>
          </a:xfrm>
          <a:prstGeom prst="line">
            <a:avLst/>
          </a:prstGeom>
          <a:ln>
            <a:solidFill>
              <a:srgbClr val="FF8A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Left Brace 1"/>
          <p:cNvSpPr/>
          <p:nvPr/>
        </p:nvSpPr>
        <p:spPr>
          <a:xfrm rot="5400000" flipH="1">
            <a:off x="1381983" y="4844015"/>
            <a:ext cx="270588" cy="103542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165911" y="5485869"/>
            <a:ext cx="6848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</a:rPr>
              <a:t>600bp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Left Brace 15"/>
          <p:cNvSpPr/>
          <p:nvPr/>
        </p:nvSpPr>
        <p:spPr>
          <a:xfrm rot="5400000" flipH="1">
            <a:off x="2432275" y="4832864"/>
            <a:ext cx="270588" cy="1035421"/>
          </a:xfrm>
          <a:prstGeom prst="leftBrace">
            <a:avLst/>
          </a:prstGeom>
          <a:ln>
            <a:solidFill>
              <a:srgbClr val="FF8A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225167" y="5485869"/>
            <a:ext cx="6848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2F92"/>
                </a:solidFill>
              </a:rPr>
              <a:t>600bp</a:t>
            </a:r>
            <a:endParaRPr lang="en-US" sz="1400" dirty="0">
              <a:solidFill>
                <a:srgbClr val="FF2F9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7536" y="5802808"/>
            <a:ext cx="8271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Two Weeks Ago: We used 600 </a:t>
            </a:r>
            <a:r>
              <a:rPr lang="en-US" dirty="0" err="1" smtClean="0"/>
              <a:t>bp</a:t>
            </a:r>
            <a:r>
              <a:rPr lang="en-US" dirty="0" smtClean="0"/>
              <a:t> Sliding Windows, and we divided our data up into </a:t>
            </a:r>
            <a:r>
              <a:rPr lang="en-US" u="sng" dirty="0" smtClean="0"/>
              <a:t>discrete</a:t>
            </a:r>
            <a:r>
              <a:rPr lang="en-US" dirty="0" smtClean="0"/>
              <a:t> regions (i.e. there was no overlap between them)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13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1"/>
          <p:cNvSpPr>
            <a:spLocks noGrp="1"/>
          </p:cNvSpPr>
          <p:nvPr>
            <p:ph type="title"/>
          </p:nvPr>
        </p:nvSpPr>
        <p:spPr>
          <a:xfrm>
            <a:off x="169034" y="49508"/>
            <a:ext cx="8779023" cy="989454"/>
          </a:xfrm>
        </p:spPr>
        <p:txBody>
          <a:bodyPr>
            <a:noAutofit/>
          </a:bodyPr>
          <a:lstStyle/>
          <a:p>
            <a:r>
              <a:rPr lang="en-US" sz="3600" dirty="0" smtClean="0"/>
              <a:t>Sliding Window </a:t>
            </a:r>
            <a:r>
              <a:rPr lang="en-US" sz="3600" dirty="0" smtClean="0"/>
              <a:t>Tests Revisited</a:t>
            </a:r>
            <a:endParaRPr 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219565" y="1045751"/>
            <a:ext cx="8271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week: We will use 10,000 </a:t>
            </a:r>
            <a:r>
              <a:rPr lang="en-US" dirty="0" err="1" smtClean="0"/>
              <a:t>bp</a:t>
            </a:r>
            <a:r>
              <a:rPr lang="en-US" dirty="0" smtClean="0"/>
              <a:t> windows, and we will allow 2,000 </a:t>
            </a:r>
            <a:r>
              <a:rPr lang="en-US" dirty="0" err="1" smtClean="0"/>
              <a:t>bp</a:t>
            </a:r>
            <a:r>
              <a:rPr lang="en-US" dirty="0" smtClean="0"/>
              <a:t> of overlap between them </a:t>
            </a:r>
            <a:r>
              <a:rPr lang="mr-IN" dirty="0" smtClean="0"/>
              <a:t>–</a:t>
            </a:r>
            <a:r>
              <a:rPr lang="en-US" dirty="0"/>
              <a:t> </a:t>
            </a:r>
            <a:r>
              <a:rPr lang="en-US" dirty="0" smtClean="0"/>
              <a:t>this will help us not to miss anything!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1" r="18653"/>
          <a:stretch/>
        </p:blipFill>
        <p:spPr>
          <a:xfrm>
            <a:off x="169034" y="2833406"/>
            <a:ext cx="5917837" cy="3205742"/>
          </a:xfrm>
          <a:prstGeom prst="rect">
            <a:avLst/>
          </a:prstGeom>
        </p:spPr>
      </p:pic>
      <p:sp>
        <p:nvSpPr>
          <p:cNvPr id="19" name="Can 18"/>
          <p:cNvSpPr/>
          <p:nvPr/>
        </p:nvSpPr>
        <p:spPr>
          <a:xfrm rot="5400000">
            <a:off x="4235612" y="-1864756"/>
            <a:ext cx="255494" cy="8255000"/>
          </a:xfrm>
          <a:prstGeom prst="can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66168" y="2055621"/>
            <a:ext cx="1210232" cy="414246"/>
          </a:xfrm>
          <a:prstGeom prst="rect">
            <a:avLst/>
          </a:prstGeom>
          <a:noFill/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365803" y="2055621"/>
            <a:ext cx="1170567" cy="414246"/>
          </a:xfrm>
          <a:prstGeom prst="rect">
            <a:avLst/>
          </a:prstGeom>
          <a:noFill/>
          <a:ln w="34925">
            <a:solidFill>
              <a:srgbClr val="FF8A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294768" y="2648740"/>
            <a:ext cx="250089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10 kb is a large enough to contain 2, maybe 3 genes,</a:t>
            </a:r>
          </a:p>
          <a:p>
            <a:pPr marL="285750" indent="-285750">
              <a:buFont typeface="Arial" charset="0"/>
              <a:buChar char="•"/>
            </a:pPr>
            <a:endParaRPr lang="en-US" sz="16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But the signal we are looking for involves a “supergene” cluster, so it makes sense to scan a bigger region</a:t>
            </a:r>
          </a:p>
          <a:p>
            <a:pPr marL="285750" indent="-285750">
              <a:buFont typeface="Arial" charset="0"/>
              <a:buChar char="•"/>
            </a:pPr>
            <a:endParaRPr lang="en-US" sz="1600" dirty="0"/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2 kb overlap helps make sure we don’t miss something just by arbitrarily cutting up our genome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194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149591" y="2258885"/>
            <a:ext cx="8491376" cy="1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863727" y="2536610"/>
            <a:ext cx="541190" cy="0"/>
          </a:xfrm>
          <a:prstGeom prst="line">
            <a:avLst/>
          </a:prstGeom>
          <a:ln w="31750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608234" y="2463057"/>
            <a:ext cx="541190" cy="0"/>
          </a:xfrm>
          <a:prstGeom prst="line">
            <a:avLst/>
          </a:prstGeom>
          <a:ln w="31750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704712" y="2629449"/>
            <a:ext cx="541188" cy="0"/>
          </a:xfrm>
          <a:prstGeom prst="line">
            <a:avLst/>
          </a:prstGeom>
          <a:ln w="3175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20896" y="2566836"/>
            <a:ext cx="541188" cy="0"/>
          </a:xfrm>
          <a:prstGeom prst="line">
            <a:avLst/>
          </a:prstGeom>
          <a:ln w="31750">
            <a:solidFill>
              <a:srgbClr val="336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1175635" y="2381385"/>
            <a:ext cx="541188" cy="0"/>
          </a:xfrm>
          <a:prstGeom prst="line">
            <a:avLst/>
          </a:prstGeom>
          <a:ln w="3175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3637641" y="2571328"/>
            <a:ext cx="526537" cy="0"/>
          </a:xfrm>
          <a:prstGeom prst="line">
            <a:avLst/>
          </a:prstGeom>
          <a:ln w="3175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3101361" y="2468818"/>
            <a:ext cx="541190" cy="0"/>
          </a:xfrm>
          <a:prstGeom prst="line">
            <a:avLst/>
          </a:prstGeom>
          <a:ln w="31750">
            <a:solidFill>
              <a:srgbClr val="FF22D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833447" y="2360429"/>
            <a:ext cx="541190" cy="0"/>
          </a:xfrm>
          <a:prstGeom prst="line">
            <a:avLst/>
          </a:prstGeom>
          <a:ln w="31750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2053080" y="2524641"/>
            <a:ext cx="541190" cy="0"/>
          </a:xfrm>
          <a:prstGeom prst="line">
            <a:avLst/>
          </a:prstGeom>
          <a:ln w="31750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730352" y="2598337"/>
            <a:ext cx="541190" cy="0"/>
          </a:xfrm>
          <a:prstGeom prst="line">
            <a:avLst/>
          </a:prstGeom>
          <a:ln w="31750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1919051" y="2410747"/>
            <a:ext cx="541190" cy="0"/>
          </a:xfrm>
          <a:prstGeom prst="line">
            <a:avLst/>
          </a:prstGeom>
          <a:ln w="31750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5612267" y="2487797"/>
            <a:ext cx="541188" cy="0"/>
          </a:xfrm>
          <a:prstGeom prst="line">
            <a:avLst/>
          </a:prstGeom>
          <a:ln w="31750">
            <a:solidFill>
              <a:srgbClr val="336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8014104" y="2695955"/>
            <a:ext cx="541188" cy="0"/>
          </a:xfrm>
          <a:prstGeom prst="line">
            <a:avLst/>
          </a:prstGeom>
          <a:ln w="31750">
            <a:solidFill>
              <a:srgbClr val="336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5842066" y="2657895"/>
            <a:ext cx="526539" cy="0"/>
          </a:xfrm>
          <a:prstGeom prst="line">
            <a:avLst/>
          </a:prstGeom>
          <a:ln w="31750">
            <a:solidFill>
              <a:srgbClr val="FF22D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7195039" y="2713392"/>
            <a:ext cx="526539" cy="0"/>
          </a:xfrm>
          <a:prstGeom prst="line">
            <a:avLst/>
          </a:prstGeom>
          <a:ln w="31750">
            <a:solidFill>
              <a:srgbClr val="FF22D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7818780" y="2581213"/>
            <a:ext cx="526538" cy="0"/>
          </a:xfrm>
          <a:prstGeom prst="line">
            <a:avLst/>
          </a:prstGeom>
          <a:ln w="3175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7671780" y="2488615"/>
            <a:ext cx="541190" cy="0"/>
          </a:xfrm>
          <a:prstGeom prst="line">
            <a:avLst/>
          </a:prstGeom>
          <a:ln w="31750">
            <a:solidFill>
              <a:srgbClr val="FF22D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7981061" y="2401615"/>
            <a:ext cx="541190" cy="0"/>
          </a:xfrm>
          <a:prstGeom prst="line">
            <a:avLst/>
          </a:prstGeom>
          <a:ln w="31750">
            <a:solidFill>
              <a:srgbClr val="FF22D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4984489" y="2580953"/>
            <a:ext cx="541188" cy="0"/>
          </a:xfrm>
          <a:prstGeom prst="line">
            <a:avLst/>
          </a:prstGeom>
          <a:ln w="3175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4560920" y="2476225"/>
            <a:ext cx="541189" cy="0"/>
          </a:xfrm>
          <a:prstGeom prst="line">
            <a:avLst/>
          </a:prstGeom>
          <a:ln w="31750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4950883" y="2375778"/>
            <a:ext cx="541190" cy="0"/>
          </a:xfrm>
          <a:prstGeom prst="line">
            <a:avLst/>
          </a:prstGeom>
          <a:ln w="31750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 flipV="1">
            <a:off x="7032728" y="2386265"/>
            <a:ext cx="541187" cy="0"/>
          </a:xfrm>
          <a:prstGeom prst="line">
            <a:avLst/>
          </a:prstGeom>
          <a:ln w="31750">
            <a:solidFill>
              <a:srgbClr val="336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 flipV="1">
            <a:off x="6467953" y="2659205"/>
            <a:ext cx="541188" cy="0"/>
          </a:xfrm>
          <a:prstGeom prst="line">
            <a:avLst/>
          </a:prstGeom>
          <a:ln w="3175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 flipV="1">
            <a:off x="6164683" y="2553160"/>
            <a:ext cx="526537" cy="0"/>
          </a:xfrm>
          <a:prstGeom prst="line">
            <a:avLst/>
          </a:prstGeom>
          <a:ln w="31750">
            <a:solidFill>
              <a:srgbClr val="FF22D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 flipV="1">
            <a:off x="6420178" y="2465492"/>
            <a:ext cx="526535" cy="0"/>
          </a:xfrm>
          <a:prstGeom prst="line">
            <a:avLst/>
          </a:prstGeom>
          <a:ln w="3175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 flipV="1">
            <a:off x="6081643" y="2397322"/>
            <a:ext cx="526538" cy="0"/>
          </a:xfrm>
          <a:prstGeom prst="line">
            <a:avLst/>
          </a:prstGeom>
          <a:ln w="3175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>
            <a:spLocks noGrp="1"/>
          </p:cNvSpPr>
          <p:nvPr>
            <p:ph type="title"/>
          </p:nvPr>
        </p:nvSpPr>
        <p:spPr>
          <a:xfrm>
            <a:off x="76924" y="189345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Sliding Window Tests: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smtClean="0"/>
              <a:t>Missing Sequence Data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	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6833" y="3711388"/>
            <a:ext cx="797053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With short read data (i.e. next-gen sequencing data), we are aligning very small reads to a reference, and we need a certain amount of overlap to even be able to call a SNP.</a:t>
            </a:r>
          </a:p>
          <a:p>
            <a:endParaRPr lang="en-US" sz="2000" dirty="0"/>
          </a:p>
          <a:p>
            <a:r>
              <a:rPr lang="en-US" sz="2000" dirty="0" smtClean="0"/>
              <a:t>Some regions of the genome can have more coverage than others.</a:t>
            </a:r>
            <a:endParaRPr lang="en-US" sz="2000" dirty="0"/>
          </a:p>
        </p:txBody>
      </p:sp>
      <p:grpSp>
        <p:nvGrpSpPr>
          <p:cNvPr id="2" name="Group 1"/>
          <p:cNvGrpSpPr/>
          <p:nvPr/>
        </p:nvGrpSpPr>
        <p:grpSpPr>
          <a:xfrm>
            <a:off x="544266" y="2104159"/>
            <a:ext cx="8347733" cy="777995"/>
            <a:chOff x="544266" y="2104159"/>
            <a:chExt cx="8347733" cy="777995"/>
          </a:xfrm>
        </p:grpSpPr>
        <p:sp>
          <p:nvSpPr>
            <p:cNvPr id="45" name="Rectangle 44"/>
            <p:cNvSpPr/>
            <p:nvPr/>
          </p:nvSpPr>
          <p:spPr>
            <a:xfrm>
              <a:off x="544266" y="2110395"/>
              <a:ext cx="1017491" cy="767276"/>
            </a:xfrm>
            <a:prstGeom prst="rect">
              <a:avLst/>
            </a:prstGeom>
            <a:noFill/>
            <a:ln w="34925">
              <a:solidFill>
                <a:srgbClr val="FF8A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597615" y="2114878"/>
              <a:ext cx="1017491" cy="767276"/>
            </a:xfrm>
            <a:prstGeom prst="rect">
              <a:avLst/>
            </a:prstGeom>
            <a:noFill/>
            <a:ln w="34925">
              <a:solidFill>
                <a:srgbClr val="FF8A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646485" y="2114878"/>
              <a:ext cx="1017491" cy="767276"/>
            </a:xfrm>
            <a:prstGeom prst="rect">
              <a:avLst/>
            </a:prstGeom>
            <a:noFill/>
            <a:ln w="34925">
              <a:solidFill>
                <a:srgbClr val="FF8A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668463" y="2114878"/>
              <a:ext cx="1017491" cy="767276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4708725" y="2104159"/>
              <a:ext cx="1017491" cy="767276"/>
            </a:xfrm>
            <a:prstGeom prst="rect">
              <a:avLst/>
            </a:prstGeom>
            <a:noFill/>
            <a:ln w="34925">
              <a:solidFill>
                <a:srgbClr val="FF8A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5756621" y="2106034"/>
              <a:ext cx="1017491" cy="767276"/>
            </a:xfrm>
            <a:prstGeom prst="rect">
              <a:avLst/>
            </a:prstGeom>
            <a:noFill/>
            <a:ln w="34925">
              <a:solidFill>
                <a:srgbClr val="FF8A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817082" y="2106034"/>
              <a:ext cx="1017491" cy="767276"/>
            </a:xfrm>
            <a:prstGeom prst="rect">
              <a:avLst/>
            </a:prstGeom>
            <a:noFill/>
            <a:ln w="34925">
              <a:solidFill>
                <a:srgbClr val="FF8A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874508" y="2114878"/>
              <a:ext cx="1017491" cy="767276"/>
            </a:xfrm>
            <a:prstGeom prst="rect">
              <a:avLst/>
            </a:prstGeom>
            <a:noFill/>
            <a:ln w="34925">
              <a:solidFill>
                <a:srgbClr val="FF8A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053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149591" y="2258885"/>
            <a:ext cx="8491376" cy="1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04824" y="2409269"/>
            <a:ext cx="557260" cy="157567"/>
            <a:chOff x="204824" y="2409269"/>
            <a:chExt cx="557260" cy="157567"/>
          </a:xfrm>
        </p:grpSpPr>
        <p:cxnSp>
          <p:nvCxnSpPr>
            <p:cNvPr id="8" name="Straight Connector 7"/>
            <p:cNvCxnSpPr/>
            <p:nvPr/>
          </p:nvCxnSpPr>
          <p:spPr>
            <a:xfrm flipV="1">
              <a:off x="218271" y="249626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204824" y="240926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220896" y="2566836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2146975" y="2547515"/>
            <a:ext cx="732074" cy="251240"/>
            <a:chOff x="2642563" y="2360429"/>
            <a:chExt cx="732074" cy="251240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2704712" y="2535320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2642563" y="2611669"/>
              <a:ext cx="526537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2738292" y="245537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2833447" y="236042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1064699" y="2354938"/>
            <a:ext cx="584921" cy="190726"/>
            <a:chOff x="1175635" y="2381385"/>
            <a:chExt cx="584921" cy="190726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1175635" y="2381385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1192472" y="2511194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1219366" y="2450420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V="1">
              <a:off x="1192913" y="2572111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1701330" y="2885267"/>
            <a:ext cx="675660" cy="246489"/>
            <a:chOff x="4560920" y="2375778"/>
            <a:chExt cx="675660" cy="246489"/>
          </a:xfrm>
        </p:grpSpPr>
        <p:cxnSp>
          <p:nvCxnSpPr>
            <p:cNvPr id="23" name="Straight Connector 22"/>
            <p:cNvCxnSpPr/>
            <p:nvPr/>
          </p:nvCxnSpPr>
          <p:spPr>
            <a:xfrm flipV="1">
              <a:off x="4657530" y="2622267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4567632" y="2540612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4560920" y="2476225"/>
              <a:ext cx="541189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4695390" y="2375778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6595670" y="2492106"/>
            <a:ext cx="654862" cy="364972"/>
            <a:chOff x="7195039" y="2386265"/>
            <a:chExt cx="654862" cy="364972"/>
          </a:xfrm>
        </p:grpSpPr>
        <p:cxnSp>
          <p:nvCxnSpPr>
            <p:cNvPr id="24" name="Straight Connector 23"/>
            <p:cNvCxnSpPr/>
            <p:nvPr/>
          </p:nvCxnSpPr>
          <p:spPr>
            <a:xfrm flipV="1">
              <a:off x="7220731" y="2695955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7195039" y="2605816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7254006" y="2527425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7308711" y="246172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7268370" y="2751237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H="1" flipV="1">
              <a:off x="7247880" y="2386265"/>
              <a:ext cx="541187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6081643" y="2370428"/>
            <a:ext cx="730713" cy="341255"/>
            <a:chOff x="6081643" y="2370428"/>
            <a:chExt cx="730713" cy="341255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6285817" y="2711683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 flipV="1">
              <a:off x="6185566" y="2632311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 flipV="1">
              <a:off x="6164683" y="2553160"/>
              <a:ext cx="526537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flipH="1" flipV="1">
              <a:off x="6164685" y="2452045"/>
              <a:ext cx="526535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 flipV="1">
              <a:off x="6081643" y="2370428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itle 1"/>
          <p:cNvSpPr>
            <a:spLocks noGrp="1"/>
          </p:cNvSpPr>
          <p:nvPr>
            <p:ph type="title"/>
          </p:nvPr>
        </p:nvSpPr>
        <p:spPr>
          <a:xfrm>
            <a:off x="76924" y="189345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Sliding Window Tests: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smtClean="0"/>
              <a:t>Missing Sequence Data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	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6833" y="3711388"/>
            <a:ext cx="79705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dirty="0" smtClean="0"/>
              <a:t>o matter how much sequencing you do, you will almost ALWAYS have some gaps, because certain regions of the reference genome are un-</a:t>
            </a:r>
            <a:r>
              <a:rPr lang="en-US" sz="2400" dirty="0" err="1" smtClean="0"/>
              <a:t>mappable</a:t>
            </a:r>
            <a:r>
              <a:rPr lang="en-US" sz="2400" dirty="0" smtClean="0"/>
              <a:t> (highly repetitive regions, centromeres, telomeres</a:t>
            </a:r>
            <a:r>
              <a:rPr lang="mr-IN" sz="2400" dirty="0" smtClean="0"/>
              <a:t>…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551841" y="2461721"/>
            <a:ext cx="654862" cy="364972"/>
            <a:chOff x="7195039" y="2386265"/>
            <a:chExt cx="654862" cy="364972"/>
          </a:xfrm>
        </p:grpSpPr>
        <p:cxnSp>
          <p:nvCxnSpPr>
            <p:cNvPr id="43" name="Straight Connector 42"/>
            <p:cNvCxnSpPr/>
            <p:nvPr/>
          </p:nvCxnSpPr>
          <p:spPr>
            <a:xfrm flipV="1">
              <a:off x="7220731" y="2695955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7195039" y="2605816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7254006" y="2527425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flipV="1">
              <a:off x="7308711" y="246172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7268370" y="2751237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7247880" y="2386265"/>
              <a:ext cx="541187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969256" y="2701073"/>
            <a:ext cx="732074" cy="251240"/>
            <a:chOff x="2642563" y="2360429"/>
            <a:chExt cx="732074" cy="251240"/>
          </a:xfrm>
        </p:grpSpPr>
        <p:cxnSp>
          <p:nvCxnSpPr>
            <p:cNvPr id="51" name="Straight Connector 50"/>
            <p:cNvCxnSpPr/>
            <p:nvPr/>
          </p:nvCxnSpPr>
          <p:spPr>
            <a:xfrm flipV="1">
              <a:off x="2704712" y="2535320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2642563" y="2611669"/>
              <a:ext cx="526537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2738292" y="245537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833447" y="236042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1814232" y="2336101"/>
            <a:ext cx="732074" cy="251240"/>
            <a:chOff x="2642563" y="2360429"/>
            <a:chExt cx="732074" cy="251240"/>
          </a:xfrm>
        </p:grpSpPr>
        <p:cxnSp>
          <p:nvCxnSpPr>
            <p:cNvPr id="56" name="Straight Connector 55"/>
            <p:cNvCxnSpPr/>
            <p:nvPr/>
          </p:nvCxnSpPr>
          <p:spPr>
            <a:xfrm flipV="1">
              <a:off x="2704712" y="2535320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2642563" y="2611669"/>
              <a:ext cx="526537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2738292" y="245537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833447" y="236042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5668537" y="2481971"/>
            <a:ext cx="730713" cy="341255"/>
            <a:chOff x="6081643" y="2370428"/>
            <a:chExt cx="730713" cy="341255"/>
          </a:xfrm>
        </p:grpSpPr>
        <p:cxnSp>
          <p:nvCxnSpPr>
            <p:cNvPr id="61" name="Straight Connector 60"/>
            <p:cNvCxnSpPr/>
            <p:nvPr/>
          </p:nvCxnSpPr>
          <p:spPr>
            <a:xfrm flipV="1">
              <a:off x="6285817" y="2711683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H="1" flipV="1">
              <a:off x="6185566" y="2632311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H="1" flipV="1">
              <a:off x="6164683" y="2553160"/>
              <a:ext cx="526537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H="1" flipV="1">
              <a:off x="6164685" y="2452045"/>
              <a:ext cx="526535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H="1" flipV="1">
              <a:off x="6081643" y="2370428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7115192" y="2386458"/>
            <a:ext cx="730713" cy="341255"/>
            <a:chOff x="6081643" y="2370428"/>
            <a:chExt cx="730713" cy="341255"/>
          </a:xfrm>
        </p:grpSpPr>
        <p:cxnSp>
          <p:nvCxnSpPr>
            <p:cNvPr id="67" name="Straight Connector 66"/>
            <p:cNvCxnSpPr/>
            <p:nvPr/>
          </p:nvCxnSpPr>
          <p:spPr>
            <a:xfrm flipV="1">
              <a:off x="6285817" y="2711683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 flipV="1">
              <a:off x="6185566" y="2632311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 flipV="1">
              <a:off x="6164683" y="2553160"/>
              <a:ext cx="526537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 flipV="1">
              <a:off x="6164685" y="2452045"/>
              <a:ext cx="526535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 flipV="1">
              <a:off x="6081643" y="2370428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/>
          <p:cNvGrpSpPr/>
          <p:nvPr/>
        </p:nvGrpSpPr>
        <p:grpSpPr>
          <a:xfrm>
            <a:off x="5092279" y="2350331"/>
            <a:ext cx="654862" cy="364972"/>
            <a:chOff x="7195039" y="2386265"/>
            <a:chExt cx="654862" cy="364972"/>
          </a:xfrm>
        </p:grpSpPr>
        <p:cxnSp>
          <p:nvCxnSpPr>
            <p:cNvPr id="73" name="Straight Connector 72"/>
            <p:cNvCxnSpPr/>
            <p:nvPr/>
          </p:nvCxnSpPr>
          <p:spPr>
            <a:xfrm flipV="1">
              <a:off x="7220731" y="2695955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V="1">
              <a:off x="7195039" y="2605816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V="1">
              <a:off x="7254006" y="2527425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7308711" y="246172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7268370" y="2751237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 flipV="1">
              <a:off x="7247880" y="2386265"/>
              <a:ext cx="541187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/>
          <p:cNvGrpSpPr/>
          <p:nvPr/>
        </p:nvGrpSpPr>
        <p:grpSpPr>
          <a:xfrm>
            <a:off x="7781744" y="2432291"/>
            <a:ext cx="675660" cy="246489"/>
            <a:chOff x="4560920" y="2375778"/>
            <a:chExt cx="675660" cy="246489"/>
          </a:xfrm>
        </p:grpSpPr>
        <p:cxnSp>
          <p:nvCxnSpPr>
            <p:cNvPr id="80" name="Straight Connector 79"/>
            <p:cNvCxnSpPr/>
            <p:nvPr/>
          </p:nvCxnSpPr>
          <p:spPr>
            <a:xfrm flipV="1">
              <a:off x="4657530" y="2622267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V="1">
              <a:off x="4567632" y="2540612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V="1">
              <a:off x="4560920" y="2476225"/>
              <a:ext cx="541189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4695390" y="2375778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/>
          <p:cNvSpPr/>
          <p:nvPr/>
        </p:nvSpPr>
        <p:spPr>
          <a:xfrm>
            <a:off x="2879049" y="2205317"/>
            <a:ext cx="2082916" cy="134470"/>
          </a:xfrm>
          <a:prstGeom prst="rect">
            <a:avLst/>
          </a:prstGeom>
          <a:pattFill prst="wdDnDiag">
            <a:fgClr>
              <a:schemeClr val="tx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628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002" y="190315"/>
            <a:ext cx="7886700" cy="528142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Reminders: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763" y="718457"/>
            <a:ext cx="8047265" cy="5878286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b="1" dirty="0" smtClean="0">
                <a:solidFill>
                  <a:srgbClr val="FF0000"/>
                </a:solidFill>
              </a:rPr>
              <a:t>2 weeks from Today: Final Project Presentations!!</a:t>
            </a:r>
            <a:endParaRPr lang="en-US" b="1" dirty="0" smtClean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r>
              <a:rPr lang="en-US" dirty="0" smtClean="0"/>
              <a:t>Next Week: </a:t>
            </a:r>
            <a:r>
              <a:rPr lang="en-US" dirty="0" smtClean="0"/>
              <a:t>Running R on the Cluster</a:t>
            </a:r>
            <a:endParaRPr lang="en-US" dirty="0" smtClean="0"/>
          </a:p>
          <a:p>
            <a:pPr lvl="1">
              <a:lnSpc>
                <a:spcPct val="120000"/>
              </a:lnSpc>
            </a:pPr>
            <a:r>
              <a:rPr lang="en-US" dirty="0" smtClean="0"/>
              <a:t>Please sign up for a Palmetto account if you don’t have </a:t>
            </a:r>
            <a:r>
              <a:rPr lang="en-US" dirty="0"/>
              <a:t>one already (see </a:t>
            </a:r>
            <a:r>
              <a:rPr lang="en-US" dirty="0">
                <a:hlinkClick r:id="rId3"/>
              </a:rPr>
              <a:t>https://www.palmetto.clemson.edu/palmetto</a:t>
            </a:r>
            <a:r>
              <a:rPr lang="en-US" dirty="0" smtClean="0">
                <a:hlinkClick r:id="rId3"/>
              </a:rPr>
              <a:t>/)</a:t>
            </a:r>
            <a:r>
              <a:rPr lang="en-US" dirty="0" smtClean="0"/>
              <a:t>!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Make sure you are able to log in (see </a:t>
            </a:r>
            <a:r>
              <a:rPr lang="en-US" dirty="0"/>
              <a:t>their instructions here: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www.palmetto.clemson.edu/palmetto/userguide_basic_usage.html)</a:t>
            </a:r>
            <a:endParaRPr lang="en-US" dirty="0" smtClean="0"/>
          </a:p>
          <a:p>
            <a:pPr lvl="2">
              <a:lnSpc>
                <a:spcPct val="120000"/>
              </a:lnSpc>
            </a:pPr>
            <a:r>
              <a:rPr lang="en-US" dirty="0" smtClean="0"/>
              <a:t>Mac users: the Terminal app they are talking about is located in Applications-&gt;Utilities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Review Command Line Basics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A good tutorial is here: </a:t>
            </a:r>
            <a:r>
              <a:rPr lang="en-US" dirty="0">
                <a:hlinkClick r:id="rId5"/>
              </a:rPr>
              <a:t>https://ryanstutorials.net/linuxtutorial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pPr lvl="2">
              <a:lnSpc>
                <a:spcPct val="120000"/>
              </a:lnSpc>
            </a:pPr>
            <a:r>
              <a:rPr lang="en-US" dirty="0" smtClean="0"/>
              <a:t>Section 2 (Basic Navigation) and 5 (File manipulation) are all you will really need to review for class</a:t>
            </a:r>
            <a:endParaRPr lang="en-US" dirty="0" smtClean="0"/>
          </a:p>
          <a:p>
            <a:pPr>
              <a:lnSpc>
                <a:spcPct val="120000"/>
              </a:lnSpc>
            </a:pPr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half of class next week: time to work on your project!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C00000"/>
                </a:solidFill>
              </a:rPr>
              <a:t>PLEASE HAVE YOUR VCF FILE READY BEFORE CLASS!!!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52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351296" y="2514378"/>
            <a:ext cx="8491376" cy="1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406529" y="2664762"/>
            <a:ext cx="557260" cy="157567"/>
            <a:chOff x="204824" y="2409269"/>
            <a:chExt cx="557260" cy="157567"/>
          </a:xfrm>
        </p:grpSpPr>
        <p:cxnSp>
          <p:nvCxnSpPr>
            <p:cNvPr id="8" name="Straight Connector 7"/>
            <p:cNvCxnSpPr/>
            <p:nvPr/>
          </p:nvCxnSpPr>
          <p:spPr>
            <a:xfrm flipV="1">
              <a:off x="218271" y="249626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204824" y="240926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220896" y="2566836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2348680" y="2803008"/>
            <a:ext cx="732074" cy="251240"/>
            <a:chOff x="2642563" y="2360429"/>
            <a:chExt cx="732074" cy="251240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2704712" y="2535320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2642563" y="2611669"/>
              <a:ext cx="526537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2738292" y="245537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2833447" y="236042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1266404" y="2610431"/>
            <a:ext cx="584921" cy="190726"/>
            <a:chOff x="1175635" y="2381385"/>
            <a:chExt cx="584921" cy="190726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1175635" y="2381385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1192472" y="2511194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1219366" y="2450420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V="1">
              <a:off x="1192913" y="2572111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1903035" y="3140760"/>
            <a:ext cx="675660" cy="246489"/>
            <a:chOff x="4560920" y="2375778"/>
            <a:chExt cx="675660" cy="246489"/>
          </a:xfrm>
        </p:grpSpPr>
        <p:cxnSp>
          <p:nvCxnSpPr>
            <p:cNvPr id="23" name="Straight Connector 22"/>
            <p:cNvCxnSpPr/>
            <p:nvPr/>
          </p:nvCxnSpPr>
          <p:spPr>
            <a:xfrm flipV="1">
              <a:off x="4657530" y="2622267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4567632" y="2540612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4560920" y="2476225"/>
              <a:ext cx="541189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4695390" y="2375778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6797375" y="2747599"/>
            <a:ext cx="654862" cy="364972"/>
            <a:chOff x="7195039" y="2386265"/>
            <a:chExt cx="654862" cy="364972"/>
          </a:xfrm>
        </p:grpSpPr>
        <p:cxnSp>
          <p:nvCxnSpPr>
            <p:cNvPr id="24" name="Straight Connector 23"/>
            <p:cNvCxnSpPr/>
            <p:nvPr/>
          </p:nvCxnSpPr>
          <p:spPr>
            <a:xfrm flipV="1">
              <a:off x="7220731" y="2695955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7195039" y="2605816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7254006" y="2527425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7308711" y="246172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7268370" y="2751237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H="1" flipV="1">
              <a:off x="7247880" y="2386265"/>
              <a:ext cx="541187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6283348" y="2625921"/>
            <a:ext cx="730713" cy="341255"/>
            <a:chOff x="6081643" y="2370428"/>
            <a:chExt cx="730713" cy="341255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6285817" y="2711683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 flipV="1">
              <a:off x="6185566" y="2632311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 flipV="1">
              <a:off x="6164683" y="2553160"/>
              <a:ext cx="526537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flipH="1" flipV="1">
              <a:off x="6164685" y="2452045"/>
              <a:ext cx="526535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 flipV="1">
              <a:off x="6081643" y="2370428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itle 1"/>
          <p:cNvSpPr>
            <a:spLocks noGrp="1"/>
          </p:cNvSpPr>
          <p:nvPr>
            <p:ph type="title"/>
          </p:nvPr>
        </p:nvSpPr>
        <p:spPr>
          <a:xfrm>
            <a:off x="86522" y="565059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Sliding Window Tests: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smtClean="0"/>
              <a:t>Missing Sequence Data</a:t>
            </a:r>
            <a:br>
              <a:rPr lang="en-US" smtClean="0"/>
            </a:br>
            <a:r>
              <a:rPr lang="en-US"/>
              <a:t>	</a:t>
            </a:r>
            <a:r>
              <a:rPr lang="en-US" smtClean="0"/>
              <a:t>	Why does it matter?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	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753546" y="2717214"/>
            <a:ext cx="654862" cy="364972"/>
            <a:chOff x="7195039" y="2386265"/>
            <a:chExt cx="654862" cy="364972"/>
          </a:xfrm>
        </p:grpSpPr>
        <p:cxnSp>
          <p:nvCxnSpPr>
            <p:cNvPr id="43" name="Straight Connector 42"/>
            <p:cNvCxnSpPr/>
            <p:nvPr/>
          </p:nvCxnSpPr>
          <p:spPr>
            <a:xfrm flipV="1">
              <a:off x="7220731" y="2695955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7195039" y="2605816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7254006" y="2527425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flipV="1">
              <a:off x="7308711" y="246172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7268370" y="2751237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7247880" y="2386265"/>
              <a:ext cx="541187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1170961" y="2956566"/>
            <a:ext cx="732074" cy="251240"/>
            <a:chOff x="2642563" y="2360429"/>
            <a:chExt cx="732074" cy="251240"/>
          </a:xfrm>
        </p:grpSpPr>
        <p:cxnSp>
          <p:nvCxnSpPr>
            <p:cNvPr id="51" name="Straight Connector 50"/>
            <p:cNvCxnSpPr/>
            <p:nvPr/>
          </p:nvCxnSpPr>
          <p:spPr>
            <a:xfrm flipV="1">
              <a:off x="2704712" y="2535320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2642563" y="2611669"/>
              <a:ext cx="526537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2738292" y="245537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833447" y="236042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2015937" y="2591594"/>
            <a:ext cx="732074" cy="251240"/>
            <a:chOff x="2642563" y="2360429"/>
            <a:chExt cx="732074" cy="251240"/>
          </a:xfrm>
        </p:grpSpPr>
        <p:cxnSp>
          <p:nvCxnSpPr>
            <p:cNvPr id="56" name="Straight Connector 55"/>
            <p:cNvCxnSpPr/>
            <p:nvPr/>
          </p:nvCxnSpPr>
          <p:spPr>
            <a:xfrm flipV="1">
              <a:off x="2704712" y="2535320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2642563" y="2611669"/>
              <a:ext cx="526537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2738292" y="245537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833447" y="236042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5870242" y="2737464"/>
            <a:ext cx="730713" cy="341255"/>
            <a:chOff x="6081643" y="2370428"/>
            <a:chExt cx="730713" cy="341255"/>
          </a:xfrm>
        </p:grpSpPr>
        <p:cxnSp>
          <p:nvCxnSpPr>
            <p:cNvPr id="61" name="Straight Connector 60"/>
            <p:cNvCxnSpPr/>
            <p:nvPr/>
          </p:nvCxnSpPr>
          <p:spPr>
            <a:xfrm flipV="1">
              <a:off x="6285817" y="2711683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H="1" flipV="1">
              <a:off x="6185566" y="2632311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H="1" flipV="1">
              <a:off x="6164683" y="2553160"/>
              <a:ext cx="526537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H="1" flipV="1">
              <a:off x="6164685" y="2452045"/>
              <a:ext cx="526535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H="1" flipV="1">
              <a:off x="6081643" y="2370428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7316897" y="2641951"/>
            <a:ext cx="730713" cy="341255"/>
            <a:chOff x="6081643" y="2370428"/>
            <a:chExt cx="730713" cy="341255"/>
          </a:xfrm>
        </p:grpSpPr>
        <p:cxnSp>
          <p:nvCxnSpPr>
            <p:cNvPr id="67" name="Straight Connector 66"/>
            <p:cNvCxnSpPr/>
            <p:nvPr/>
          </p:nvCxnSpPr>
          <p:spPr>
            <a:xfrm flipV="1">
              <a:off x="6285817" y="2711683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 flipV="1">
              <a:off x="6185566" y="2632311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 flipV="1">
              <a:off x="6164683" y="2553160"/>
              <a:ext cx="526537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 flipV="1">
              <a:off x="6164685" y="2452045"/>
              <a:ext cx="526535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 flipV="1">
              <a:off x="6081643" y="2370428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/>
          <p:cNvGrpSpPr/>
          <p:nvPr/>
        </p:nvGrpSpPr>
        <p:grpSpPr>
          <a:xfrm>
            <a:off x="5293984" y="2605824"/>
            <a:ext cx="654862" cy="364972"/>
            <a:chOff x="7195039" y="2386265"/>
            <a:chExt cx="654862" cy="364972"/>
          </a:xfrm>
        </p:grpSpPr>
        <p:cxnSp>
          <p:nvCxnSpPr>
            <p:cNvPr id="73" name="Straight Connector 72"/>
            <p:cNvCxnSpPr/>
            <p:nvPr/>
          </p:nvCxnSpPr>
          <p:spPr>
            <a:xfrm flipV="1">
              <a:off x="7220731" y="2695955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V="1">
              <a:off x="7195039" y="2605816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V="1">
              <a:off x="7254006" y="2527425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7308711" y="246172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7268370" y="2751237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 flipV="1">
              <a:off x="7247880" y="2386265"/>
              <a:ext cx="541187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/>
          <p:cNvGrpSpPr/>
          <p:nvPr/>
        </p:nvGrpSpPr>
        <p:grpSpPr>
          <a:xfrm>
            <a:off x="7983449" y="2687784"/>
            <a:ext cx="675660" cy="246489"/>
            <a:chOff x="4560920" y="2375778"/>
            <a:chExt cx="675660" cy="246489"/>
          </a:xfrm>
        </p:grpSpPr>
        <p:cxnSp>
          <p:nvCxnSpPr>
            <p:cNvPr id="80" name="Straight Connector 79"/>
            <p:cNvCxnSpPr/>
            <p:nvPr/>
          </p:nvCxnSpPr>
          <p:spPr>
            <a:xfrm flipV="1">
              <a:off x="4657530" y="2622267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V="1">
              <a:off x="4567632" y="2540612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V="1">
              <a:off x="4560920" y="2476225"/>
              <a:ext cx="541189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4695390" y="2375778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349623" y="2140971"/>
            <a:ext cx="1455451" cy="1449394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5303310" y="2173253"/>
            <a:ext cx="1455451" cy="1449394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665897" y="3744141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X = 0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5616220" y="3761235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=10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52774" y="4618415"/>
            <a:ext cx="7768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we see a big difference in some statistic (X) between these 2 windows, then that would be a meaningful result, and suggest something biologically real was happening</a:t>
            </a:r>
          </a:p>
        </p:txBody>
      </p:sp>
      <p:cxnSp>
        <p:nvCxnSpPr>
          <p:cNvPr id="36" name="Elbow Connector 35"/>
          <p:cNvCxnSpPr>
            <a:stCxn id="30" idx="2"/>
            <a:endCxn id="85" idx="2"/>
          </p:cNvCxnSpPr>
          <p:nvPr/>
        </p:nvCxnSpPr>
        <p:spPr>
          <a:xfrm rot="16200000" flipH="1">
            <a:off x="3519797" y="1630828"/>
            <a:ext cx="17094" cy="4982383"/>
          </a:xfrm>
          <a:prstGeom prst="bentConnector3">
            <a:avLst>
              <a:gd name="adj1" fmla="val 2459963"/>
            </a:avLst>
          </a:prstGeom>
          <a:ln w="317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6217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351296" y="2514378"/>
            <a:ext cx="8491376" cy="1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406529" y="2664762"/>
            <a:ext cx="557260" cy="157567"/>
            <a:chOff x="204824" y="2409269"/>
            <a:chExt cx="557260" cy="157567"/>
          </a:xfrm>
        </p:grpSpPr>
        <p:cxnSp>
          <p:nvCxnSpPr>
            <p:cNvPr id="8" name="Straight Connector 7"/>
            <p:cNvCxnSpPr/>
            <p:nvPr/>
          </p:nvCxnSpPr>
          <p:spPr>
            <a:xfrm flipV="1">
              <a:off x="218271" y="249626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204824" y="240926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220896" y="2566836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2348680" y="2803008"/>
            <a:ext cx="732074" cy="251240"/>
            <a:chOff x="2642563" y="2360429"/>
            <a:chExt cx="732074" cy="251240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2704712" y="2535320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2642563" y="2611669"/>
              <a:ext cx="526537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2738292" y="245537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2833447" y="236042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1266404" y="2610431"/>
            <a:ext cx="584921" cy="190726"/>
            <a:chOff x="1175635" y="2381385"/>
            <a:chExt cx="584921" cy="190726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1175635" y="2381385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1192472" y="2511194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1219366" y="2450420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V="1">
              <a:off x="1192913" y="2572111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1903035" y="3140760"/>
            <a:ext cx="675660" cy="246489"/>
            <a:chOff x="4560920" y="2375778"/>
            <a:chExt cx="675660" cy="246489"/>
          </a:xfrm>
        </p:grpSpPr>
        <p:cxnSp>
          <p:nvCxnSpPr>
            <p:cNvPr id="23" name="Straight Connector 22"/>
            <p:cNvCxnSpPr/>
            <p:nvPr/>
          </p:nvCxnSpPr>
          <p:spPr>
            <a:xfrm flipV="1">
              <a:off x="4657530" y="2622267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4567632" y="2540612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4560920" y="2476225"/>
              <a:ext cx="541189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4695390" y="2375778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6797375" y="2747599"/>
            <a:ext cx="654862" cy="364972"/>
            <a:chOff x="7195039" y="2386265"/>
            <a:chExt cx="654862" cy="364972"/>
          </a:xfrm>
        </p:grpSpPr>
        <p:cxnSp>
          <p:nvCxnSpPr>
            <p:cNvPr id="24" name="Straight Connector 23"/>
            <p:cNvCxnSpPr/>
            <p:nvPr/>
          </p:nvCxnSpPr>
          <p:spPr>
            <a:xfrm flipV="1">
              <a:off x="7220731" y="2695955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7195039" y="2605816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7254006" y="2527425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7308711" y="246172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7268370" y="2751237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H="1" flipV="1">
              <a:off x="7247880" y="2386265"/>
              <a:ext cx="541187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6283348" y="2625921"/>
            <a:ext cx="730713" cy="341255"/>
            <a:chOff x="6081643" y="2370428"/>
            <a:chExt cx="730713" cy="341255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6285817" y="2711683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 flipV="1">
              <a:off x="6185566" y="2632311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 flipV="1">
              <a:off x="6164683" y="2553160"/>
              <a:ext cx="526537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flipH="1" flipV="1">
              <a:off x="6164685" y="2452045"/>
              <a:ext cx="526535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 flipV="1">
              <a:off x="6081643" y="2370428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itle 1"/>
          <p:cNvSpPr>
            <a:spLocks noGrp="1"/>
          </p:cNvSpPr>
          <p:nvPr>
            <p:ph type="title"/>
          </p:nvPr>
        </p:nvSpPr>
        <p:spPr>
          <a:xfrm>
            <a:off x="86522" y="565059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Sliding Window Tests: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smtClean="0"/>
              <a:t>Missing Sequence Data</a:t>
            </a:r>
            <a:br>
              <a:rPr lang="en-US" smtClean="0"/>
            </a:br>
            <a:r>
              <a:rPr lang="en-US"/>
              <a:t>	</a:t>
            </a:r>
            <a:r>
              <a:rPr lang="en-US" smtClean="0"/>
              <a:t>	Why does it matter?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	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753546" y="2717214"/>
            <a:ext cx="654862" cy="364972"/>
            <a:chOff x="7195039" y="2386265"/>
            <a:chExt cx="654862" cy="364972"/>
          </a:xfrm>
        </p:grpSpPr>
        <p:cxnSp>
          <p:nvCxnSpPr>
            <p:cNvPr id="43" name="Straight Connector 42"/>
            <p:cNvCxnSpPr/>
            <p:nvPr/>
          </p:nvCxnSpPr>
          <p:spPr>
            <a:xfrm flipV="1">
              <a:off x="7220731" y="2695955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7195039" y="2605816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V="1">
              <a:off x="7254006" y="2527425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flipV="1">
              <a:off x="7308711" y="246172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V="1">
              <a:off x="7268370" y="2751237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7247880" y="2386265"/>
              <a:ext cx="541187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>
            <a:off x="1170961" y="2956566"/>
            <a:ext cx="732074" cy="251240"/>
            <a:chOff x="2642563" y="2360429"/>
            <a:chExt cx="732074" cy="251240"/>
          </a:xfrm>
        </p:grpSpPr>
        <p:cxnSp>
          <p:nvCxnSpPr>
            <p:cNvPr id="51" name="Straight Connector 50"/>
            <p:cNvCxnSpPr/>
            <p:nvPr/>
          </p:nvCxnSpPr>
          <p:spPr>
            <a:xfrm flipV="1">
              <a:off x="2704712" y="2535320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2642563" y="2611669"/>
              <a:ext cx="526537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2738292" y="245537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833447" y="236042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2015937" y="2591594"/>
            <a:ext cx="732074" cy="251240"/>
            <a:chOff x="2642563" y="2360429"/>
            <a:chExt cx="732074" cy="251240"/>
          </a:xfrm>
        </p:grpSpPr>
        <p:cxnSp>
          <p:nvCxnSpPr>
            <p:cNvPr id="56" name="Straight Connector 55"/>
            <p:cNvCxnSpPr/>
            <p:nvPr/>
          </p:nvCxnSpPr>
          <p:spPr>
            <a:xfrm flipV="1">
              <a:off x="2704712" y="2535320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2642563" y="2611669"/>
              <a:ext cx="526537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2738292" y="245537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2833447" y="2360429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5870242" y="2737464"/>
            <a:ext cx="730713" cy="341255"/>
            <a:chOff x="6081643" y="2370428"/>
            <a:chExt cx="730713" cy="341255"/>
          </a:xfrm>
        </p:grpSpPr>
        <p:cxnSp>
          <p:nvCxnSpPr>
            <p:cNvPr id="61" name="Straight Connector 60"/>
            <p:cNvCxnSpPr/>
            <p:nvPr/>
          </p:nvCxnSpPr>
          <p:spPr>
            <a:xfrm flipV="1">
              <a:off x="6285817" y="2711683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H="1" flipV="1">
              <a:off x="6185566" y="2632311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H="1" flipV="1">
              <a:off x="6164683" y="2553160"/>
              <a:ext cx="526537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H="1" flipV="1">
              <a:off x="6164685" y="2452045"/>
              <a:ext cx="526535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H="1" flipV="1">
              <a:off x="6081643" y="2370428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7316897" y="2641951"/>
            <a:ext cx="730713" cy="341255"/>
            <a:chOff x="6081643" y="2370428"/>
            <a:chExt cx="730713" cy="341255"/>
          </a:xfrm>
        </p:grpSpPr>
        <p:cxnSp>
          <p:nvCxnSpPr>
            <p:cNvPr id="67" name="Straight Connector 66"/>
            <p:cNvCxnSpPr/>
            <p:nvPr/>
          </p:nvCxnSpPr>
          <p:spPr>
            <a:xfrm flipV="1">
              <a:off x="6285817" y="2711683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 flipV="1">
              <a:off x="6185566" y="2632311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 flipV="1">
              <a:off x="6164683" y="2553160"/>
              <a:ext cx="526537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 flipV="1">
              <a:off x="6164685" y="2452045"/>
              <a:ext cx="526535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 flipV="1">
              <a:off x="6081643" y="2370428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/>
          <p:cNvGrpSpPr/>
          <p:nvPr/>
        </p:nvGrpSpPr>
        <p:grpSpPr>
          <a:xfrm>
            <a:off x="5293984" y="2605824"/>
            <a:ext cx="654862" cy="364972"/>
            <a:chOff x="7195039" y="2386265"/>
            <a:chExt cx="654862" cy="364972"/>
          </a:xfrm>
        </p:grpSpPr>
        <p:cxnSp>
          <p:nvCxnSpPr>
            <p:cNvPr id="73" name="Straight Connector 72"/>
            <p:cNvCxnSpPr/>
            <p:nvPr/>
          </p:nvCxnSpPr>
          <p:spPr>
            <a:xfrm flipV="1">
              <a:off x="7220731" y="2695955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V="1">
              <a:off x="7195039" y="2605816"/>
              <a:ext cx="526539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V="1">
              <a:off x="7254006" y="2527425"/>
              <a:ext cx="52653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flipV="1">
              <a:off x="7308711" y="2461721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7268370" y="2751237"/>
              <a:ext cx="541190" cy="0"/>
            </a:xfrm>
            <a:prstGeom prst="line">
              <a:avLst/>
            </a:prstGeom>
            <a:ln w="31750">
              <a:solidFill>
                <a:srgbClr val="FF22D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 flipV="1">
              <a:off x="7247880" y="2386265"/>
              <a:ext cx="541187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/>
          <p:cNvGrpSpPr/>
          <p:nvPr/>
        </p:nvGrpSpPr>
        <p:grpSpPr>
          <a:xfrm>
            <a:off x="7983449" y="2687784"/>
            <a:ext cx="675660" cy="246489"/>
            <a:chOff x="4560920" y="2375778"/>
            <a:chExt cx="675660" cy="246489"/>
          </a:xfrm>
        </p:grpSpPr>
        <p:cxnSp>
          <p:nvCxnSpPr>
            <p:cNvPr id="80" name="Straight Connector 79"/>
            <p:cNvCxnSpPr/>
            <p:nvPr/>
          </p:nvCxnSpPr>
          <p:spPr>
            <a:xfrm flipV="1">
              <a:off x="4657530" y="2622267"/>
              <a:ext cx="541188" cy="0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V="1">
              <a:off x="4567632" y="2540612"/>
              <a:ext cx="541188" cy="0"/>
            </a:xfrm>
            <a:prstGeom prst="line">
              <a:avLst/>
            </a:prstGeom>
            <a:ln w="31750">
              <a:solidFill>
                <a:srgbClr val="008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flipV="1">
              <a:off x="4560920" y="2476225"/>
              <a:ext cx="541189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4695390" y="2375778"/>
              <a:ext cx="541190" cy="0"/>
            </a:xfrm>
            <a:prstGeom prst="line">
              <a:avLst/>
            </a:prstGeom>
            <a:ln w="317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3079373" y="2167865"/>
            <a:ext cx="1455451" cy="1449394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5303310" y="2173253"/>
            <a:ext cx="1455451" cy="1449394"/>
          </a:xfrm>
          <a:prstGeom prst="rect">
            <a:avLst/>
          </a:prstGeom>
          <a:noFill/>
          <a:ln w="412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409092" y="3744141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X = 0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5616220" y="3761235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=10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52774" y="4618415"/>
            <a:ext cx="77684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BUT, if we see a big difference between these 2 windows, it is just because the first window has no data, so we don’t know what is going on!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 this case, X should really be “NA”, not 0!</a:t>
            </a:r>
            <a:endParaRPr lang="en-US" dirty="0" smtClean="0"/>
          </a:p>
        </p:txBody>
      </p:sp>
      <p:cxnSp>
        <p:nvCxnSpPr>
          <p:cNvPr id="36" name="Elbow Connector 35"/>
          <p:cNvCxnSpPr>
            <a:stCxn id="30" idx="2"/>
            <a:endCxn id="85" idx="2"/>
          </p:cNvCxnSpPr>
          <p:nvPr/>
        </p:nvCxnSpPr>
        <p:spPr>
          <a:xfrm rot="16200000" flipH="1">
            <a:off x="4891395" y="3002426"/>
            <a:ext cx="17094" cy="2239188"/>
          </a:xfrm>
          <a:prstGeom prst="bentConnector3">
            <a:avLst>
              <a:gd name="adj1" fmla="val 1437311"/>
            </a:avLst>
          </a:prstGeom>
          <a:ln w="317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583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1"/>
          <p:cNvSpPr>
            <a:spLocks noGrp="1"/>
          </p:cNvSpPr>
          <p:nvPr>
            <p:ph type="title"/>
          </p:nvPr>
        </p:nvSpPr>
        <p:spPr>
          <a:xfrm>
            <a:off x="86522" y="565059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Sliding Window Tests: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Missing Sequence Data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	What can we do?</a:t>
            </a:r>
            <a:r>
              <a:rPr lang="en-US" dirty="0"/>
              <a:t>	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97541" y="2366682"/>
            <a:ext cx="78799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You could use a different file format (typically the SAM/BAM file) that has the read mapping information 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Some current programs do this (e.g. </a:t>
            </a:r>
            <a:r>
              <a:rPr lang="en-US" dirty="0" err="1" smtClean="0"/>
              <a:t>popBAM</a:t>
            </a:r>
            <a:r>
              <a:rPr lang="en-US" dirty="0" smtClean="0"/>
              <a:t>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But these files can be very big (they have information for every read), and harder to parse than VCF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pPr marL="342900" indent="-342900">
              <a:buFont typeface="+mj-lt"/>
              <a:buAutoNum type="arabicPeriod" startAt="2"/>
            </a:pPr>
            <a:r>
              <a:rPr lang="en-US" dirty="0" smtClean="0"/>
              <a:t>OR, you can use a VCF file that has both variant and invariant sites (what we will do today)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Most (all?) SNP callers that generate VCF format have an option also output invariant sites (e.g. GATK, </a:t>
            </a:r>
            <a:r>
              <a:rPr lang="en-US" dirty="0" err="1" smtClean="0"/>
              <a:t>varFilter</a:t>
            </a:r>
            <a:r>
              <a:rPr lang="en-US" dirty="0" smtClean="0"/>
              <a:t>, </a:t>
            </a:r>
            <a:r>
              <a:rPr lang="en-US" dirty="0" err="1" smtClean="0"/>
              <a:t>freeBayes</a:t>
            </a:r>
            <a:r>
              <a:rPr lang="en-US" dirty="0" smtClean="0"/>
              <a:t>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These programs create VCF files from BAM files, so if you have BAM you can generate new VCFs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/>
              <a:t>With this method, you can easily apply the same quality and coverage filters to ALL of the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6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3416"/>
            <a:ext cx="7886700" cy="1325563"/>
          </a:xfrm>
        </p:spPr>
        <p:txBody>
          <a:bodyPr/>
          <a:lstStyle/>
          <a:p>
            <a:r>
              <a:rPr lang="en-US" dirty="0" smtClean="0"/>
              <a:t>Today’s Exercise:</a:t>
            </a:r>
            <a:br>
              <a:rPr lang="en-US" dirty="0" smtClean="0"/>
            </a:br>
            <a:r>
              <a:rPr lang="en-US" dirty="0"/>
              <a:t>	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70434" y="1003838"/>
            <a:ext cx="836257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accent6"/>
                </a:solidFill>
              </a:rPr>
              <a:t>Divide our data up into 10kb windows with 2kb of overlap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accent6"/>
                </a:solidFill>
              </a:rPr>
              <a:t>Figure out how many total </a:t>
            </a:r>
            <a:r>
              <a:rPr lang="en-US" sz="2400" dirty="0" err="1" smtClean="0">
                <a:solidFill>
                  <a:schemeClr val="accent6"/>
                </a:solidFill>
              </a:rPr>
              <a:t>bp</a:t>
            </a:r>
            <a:r>
              <a:rPr lang="en-US" sz="2400" dirty="0" smtClean="0">
                <a:solidFill>
                  <a:schemeClr val="accent6"/>
                </a:solidFill>
              </a:rPr>
              <a:t> (non-variant and variant sites) are in each window.</a:t>
            </a:r>
          </a:p>
          <a:p>
            <a:pPr marL="914400" lvl="1" indent="-457200">
              <a:buFont typeface="+mj-lt"/>
              <a:buAutoNum type="arabicPeriod"/>
            </a:pPr>
            <a:endParaRPr lang="en-US" sz="2400" dirty="0" smtClean="0">
              <a:solidFill>
                <a:schemeClr val="accent6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/>
              <a:t>Calculate Tajima’s D, 𝛳</a:t>
            </a:r>
            <a:r>
              <a:rPr lang="en-US" sz="2400" baseline="-25000" dirty="0" smtClean="0"/>
              <a:t>W</a:t>
            </a:r>
            <a:r>
              <a:rPr lang="en-US" sz="2400" dirty="0" smtClean="0"/>
              <a:t>, and 𝜋 in each window </a:t>
            </a:r>
            <a:r>
              <a:rPr lang="en-US" sz="2400" b="1" dirty="0" smtClean="0"/>
              <a:t>(exactly what we did 2 weeks ago).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/>
              <a:t>Calculate </a:t>
            </a:r>
            <a:r>
              <a:rPr lang="en-US" sz="2400" dirty="0" err="1" smtClean="0"/>
              <a:t>D</a:t>
            </a:r>
            <a:r>
              <a:rPr lang="en-US" sz="2400" baseline="-25000" dirty="0" err="1" smtClean="0"/>
              <a:t>xy</a:t>
            </a:r>
            <a:r>
              <a:rPr lang="en-US" sz="2400" dirty="0" smtClean="0"/>
              <a:t> in each window (function provided).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/>
              <a:t>Make a fancy plot.</a:t>
            </a:r>
          </a:p>
          <a:p>
            <a:pPr marL="914400" lvl="1" indent="-457200">
              <a:buFont typeface="+mj-lt"/>
              <a:buAutoNum type="arabicPeriod"/>
            </a:pPr>
            <a:endParaRPr lang="en-US" sz="2400" dirty="0"/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accent1"/>
                </a:solidFill>
              </a:rPr>
              <a:t>Try the test(s) of your choice on the data, to see if you can find more evidence for (or against) a certain type of selection occurring in this region.</a:t>
            </a:r>
            <a:endParaRPr lang="en-US" sz="2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46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35" y="134470"/>
            <a:ext cx="8754035" cy="779930"/>
          </a:xfrm>
        </p:spPr>
        <p:txBody>
          <a:bodyPr>
            <a:normAutofit/>
          </a:bodyPr>
          <a:lstStyle/>
          <a:p>
            <a:r>
              <a:rPr lang="en-US" dirty="0" smtClean="0"/>
              <a:t>Outline for Today: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87829" y="989737"/>
            <a:ext cx="7903028" cy="17543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US" dirty="0" smtClean="0"/>
              <a:t>Goals: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Put together the things we’ve learned about in the past weeks to try and test some specific hypotheses in our sample data.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Get more practice with Sliding Window Tests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Learn how to account for missing sequence data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7829" y="2906486"/>
            <a:ext cx="79030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n-US" dirty="0" smtClean="0"/>
              <a:t>Review McDonald-</a:t>
            </a:r>
            <a:r>
              <a:rPr lang="en-US" dirty="0" err="1" smtClean="0"/>
              <a:t>Kreitman</a:t>
            </a:r>
            <a:r>
              <a:rPr lang="en-US" dirty="0" smtClean="0"/>
              <a:t> Test and Solutions for Last Week</a:t>
            </a:r>
          </a:p>
          <a:p>
            <a:pPr marL="400050" indent="-400050">
              <a:buFont typeface="+mj-lt"/>
              <a:buAutoNum type="romanUcPeriod"/>
            </a:pPr>
            <a:endParaRPr lang="en-US" dirty="0"/>
          </a:p>
          <a:p>
            <a:pPr marL="400050" indent="-400050">
              <a:buFont typeface="+mj-lt"/>
              <a:buAutoNum type="romanUcPeriod"/>
            </a:pPr>
            <a:r>
              <a:rPr lang="en-US" dirty="0" smtClean="0"/>
              <a:t>Today’s Sample Data: </a:t>
            </a:r>
            <a:r>
              <a:rPr lang="en-US" dirty="0" err="1" smtClean="0"/>
              <a:t>Heliconius</a:t>
            </a:r>
            <a:r>
              <a:rPr lang="en-US" dirty="0" smtClean="0"/>
              <a:t> Butterflies</a:t>
            </a:r>
          </a:p>
          <a:p>
            <a:pPr marL="857250" lvl="1" indent="-400050">
              <a:buFont typeface="Arial" charset="0"/>
              <a:buChar char="•"/>
            </a:pPr>
            <a:r>
              <a:rPr lang="en-US" dirty="0" smtClean="0"/>
              <a:t>Model system for </a:t>
            </a:r>
            <a:r>
              <a:rPr lang="en-US" u="sng" dirty="0" smtClean="0"/>
              <a:t>Mimicry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u="sng" dirty="0" smtClean="0"/>
              <a:t>Frequency Dependent Selection, </a:t>
            </a:r>
            <a:r>
              <a:rPr lang="en-US" dirty="0" smtClean="0"/>
              <a:t>and </a:t>
            </a:r>
            <a:r>
              <a:rPr lang="en-US" u="sng" dirty="0" smtClean="0"/>
              <a:t>Diversifying Selection</a:t>
            </a:r>
          </a:p>
          <a:p>
            <a:pPr marL="857250" lvl="1" indent="-400050">
              <a:buFont typeface="Arial" charset="0"/>
              <a:buChar char="•"/>
            </a:pPr>
            <a:endParaRPr lang="en-US" u="sng" dirty="0"/>
          </a:p>
          <a:p>
            <a:pPr marL="400050" indent="-400050">
              <a:buFont typeface="+mj-lt"/>
              <a:buAutoNum type="romanUcPeriod"/>
            </a:pPr>
            <a:r>
              <a:rPr lang="en-US" dirty="0" smtClean="0"/>
              <a:t>How do we test for </a:t>
            </a:r>
            <a:r>
              <a:rPr lang="en-US" u="sng" dirty="0" smtClean="0"/>
              <a:t>specific</a:t>
            </a:r>
            <a:r>
              <a:rPr lang="en-US" dirty="0" smtClean="0"/>
              <a:t> types of selection?</a:t>
            </a:r>
          </a:p>
          <a:p>
            <a:pPr marL="857250" lvl="1" indent="-400050">
              <a:buFont typeface="Arial" charset="0"/>
              <a:buChar char="•"/>
            </a:pPr>
            <a:r>
              <a:rPr lang="en-US" dirty="0" smtClean="0"/>
              <a:t>Review of Tajima’s D and related statistics</a:t>
            </a:r>
          </a:p>
          <a:p>
            <a:pPr marL="857250" lvl="1" indent="-400050">
              <a:buFont typeface="Arial" charset="0"/>
              <a:buChar char="•"/>
            </a:pPr>
            <a:endParaRPr lang="en-US" dirty="0"/>
          </a:p>
          <a:p>
            <a:pPr marL="400050" indent="-400050">
              <a:buFont typeface="+mj-lt"/>
              <a:buAutoNum type="romanUcPeriod"/>
            </a:pPr>
            <a:r>
              <a:rPr lang="en-US" dirty="0" smtClean="0"/>
              <a:t>Designing a Strategy for a Sliding Windows Test</a:t>
            </a:r>
          </a:p>
          <a:p>
            <a:pPr marL="857250" lvl="1" indent="-400050">
              <a:buFont typeface="Arial" charset="0"/>
              <a:buChar char="•"/>
            </a:pPr>
            <a:r>
              <a:rPr lang="en-US" dirty="0" smtClean="0"/>
              <a:t>Picking a window size</a:t>
            </a:r>
          </a:p>
          <a:p>
            <a:pPr marL="857250" lvl="1" indent="-400050">
              <a:buFont typeface="Arial" charset="0"/>
              <a:buChar char="•"/>
            </a:pPr>
            <a:r>
              <a:rPr lang="en-US" dirty="0" smtClean="0"/>
              <a:t>Thinking about potential issues with missing data</a:t>
            </a:r>
          </a:p>
        </p:txBody>
      </p:sp>
    </p:spTree>
    <p:extLst>
      <p:ext uri="{BB962C8B-B14F-4D97-AF65-F5344CB8AC3E}">
        <p14:creationId xmlns:p14="http://schemas.microsoft.com/office/powerpoint/2010/main" val="1593687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635" y="123584"/>
            <a:ext cx="8754035" cy="100647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Review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McDonald-</a:t>
            </a:r>
            <a:r>
              <a:rPr lang="en-US" dirty="0" err="1" smtClean="0"/>
              <a:t>Kreitman</a:t>
            </a:r>
            <a:r>
              <a:rPr lang="en-US" dirty="0" smtClean="0"/>
              <a:t> Test: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0743" y="1130058"/>
            <a:ext cx="81425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Purpose: Test if genes have been under selection to accumulate more </a:t>
            </a:r>
            <a:r>
              <a:rPr lang="en-US" u="sng" dirty="0" smtClean="0"/>
              <a:t>nonsynonymous</a:t>
            </a:r>
            <a:r>
              <a:rPr lang="en-US" dirty="0" smtClean="0"/>
              <a:t> changes than we would expect under neutrality.</a:t>
            </a:r>
          </a:p>
          <a:p>
            <a:endParaRPr lang="en-US" dirty="0"/>
          </a:p>
          <a:p>
            <a:r>
              <a:rPr lang="en-US" dirty="0" smtClean="0"/>
              <a:t>Logic: Nonsynonymous changes lead to changes in protein structure, which in turn lead to changes in phenotype that would be the targets of selection.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260633" y="2819401"/>
            <a:ext cx="7642396" cy="3809224"/>
            <a:chOff x="-1120098" y="1960099"/>
            <a:chExt cx="8924120" cy="4865204"/>
          </a:xfrm>
        </p:grpSpPr>
        <p:grpSp>
          <p:nvGrpSpPr>
            <p:cNvPr id="5" name="Group 4"/>
            <p:cNvGrpSpPr/>
            <p:nvPr/>
          </p:nvGrpSpPr>
          <p:grpSpPr>
            <a:xfrm>
              <a:off x="3348109" y="1960099"/>
              <a:ext cx="3547094" cy="2724443"/>
              <a:chOff x="2362665" y="1960099"/>
              <a:chExt cx="4585867" cy="3505020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2630658" y="1960099"/>
                <a:ext cx="4317874" cy="2921155"/>
                <a:chOff x="2011680" y="1706880"/>
                <a:chExt cx="4317874" cy="2921155"/>
              </a:xfrm>
            </p:grpSpPr>
            <p:cxnSp>
              <p:nvCxnSpPr>
                <p:cNvPr id="13" name="Straight Connector 12"/>
                <p:cNvCxnSpPr/>
                <p:nvPr/>
              </p:nvCxnSpPr>
              <p:spPr>
                <a:xfrm flipV="1">
                  <a:off x="2011680" y="1706880"/>
                  <a:ext cx="2048256" cy="2706624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 flipH="1" flipV="1">
                  <a:off x="4045870" y="1706880"/>
                  <a:ext cx="2283684" cy="2921155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" name="Straight Connector 14"/>
                <p:cNvCxnSpPr/>
                <p:nvPr/>
              </p:nvCxnSpPr>
              <p:spPr>
                <a:xfrm flipH="1" flipV="1">
                  <a:off x="3418449" y="2546252"/>
                  <a:ext cx="1435373" cy="1867252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/>
                <p:cNvCxnSpPr/>
                <p:nvPr/>
              </p:nvCxnSpPr>
              <p:spPr>
                <a:xfrm flipH="1" flipV="1">
                  <a:off x="2421988" y="3845640"/>
                  <a:ext cx="475955" cy="599753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/>
                <p:cNvCxnSpPr/>
                <p:nvPr/>
              </p:nvCxnSpPr>
              <p:spPr>
                <a:xfrm flipV="1">
                  <a:off x="3953022" y="3843292"/>
                  <a:ext cx="475955" cy="599753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" name="Oval 6"/>
              <p:cNvSpPr/>
              <p:nvPr/>
            </p:nvSpPr>
            <p:spPr>
              <a:xfrm>
                <a:off x="2489981" y="4753473"/>
                <a:ext cx="281354" cy="255564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3376244" y="4753473"/>
                <a:ext cx="281354" cy="255564"/>
              </a:xfrm>
              <a:prstGeom prst="ellipse">
                <a:avLst/>
              </a:prstGeom>
              <a:solidFill>
                <a:schemeClr val="accent4"/>
              </a:solidFill>
              <a:ln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4369424" y="4754412"/>
                <a:ext cx="281354" cy="25556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5394023" y="4766132"/>
                <a:ext cx="281354" cy="25556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2362665" y="5095787"/>
                <a:ext cx="11689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accent4">
                        <a:lumMod val="50000"/>
                      </a:schemeClr>
                    </a:solidFill>
                  </a:rPr>
                  <a:t>Species 1</a:t>
                </a:r>
                <a:endParaRPr lang="en-US" dirty="0">
                  <a:solidFill>
                    <a:schemeClr val="accent4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4463500" y="5095787"/>
                <a:ext cx="11689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accent6">
                        <a:lumMod val="50000"/>
                      </a:schemeClr>
                    </a:solidFill>
                  </a:rPr>
                  <a:t>Species 2</a:t>
                </a:r>
                <a:endParaRPr lang="en-US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8" name="Explosion 1 17"/>
            <p:cNvSpPr/>
            <p:nvPr/>
          </p:nvSpPr>
          <p:spPr>
            <a:xfrm>
              <a:off x="4868861" y="2000169"/>
              <a:ext cx="294493" cy="262130"/>
            </a:xfrm>
            <a:prstGeom prst="irregularSeal1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-1120098" y="2021750"/>
              <a:ext cx="4545521" cy="82550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Distinguishing </a:t>
              </a:r>
              <a:r>
                <a:rPr lang="en-US" u="sng" dirty="0" smtClean="0"/>
                <a:t>Fixed</a:t>
              </a:r>
              <a:r>
                <a:rPr lang="en-US" dirty="0" smtClean="0"/>
                <a:t> Differences from </a:t>
              </a:r>
              <a:r>
                <a:rPr lang="en-US" u="sng" dirty="0" smtClean="0"/>
                <a:t>Polymorphic</a:t>
              </a:r>
              <a:r>
                <a:rPr lang="en-US" dirty="0" smtClean="0"/>
                <a:t> Differences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300006" y="4751973"/>
              <a:ext cx="364202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/>
                  </a:solidFill>
                </a:rPr>
                <a:t>G</a:t>
              </a:r>
            </a:p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</a:rPr>
                <a:t>T</a:t>
              </a:r>
            </a:p>
            <a:p>
              <a:r>
                <a:rPr lang="en-US" dirty="0" smtClean="0"/>
                <a:t>G</a:t>
              </a:r>
            </a:p>
            <a:p>
              <a:r>
                <a:rPr lang="en-US" dirty="0" smtClean="0">
                  <a:solidFill>
                    <a:srgbClr val="7030A0"/>
                  </a:solidFill>
                </a:rPr>
                <a:t>A</a:t>
              </a:r>
            </a:p>
            <a:p>
              <a:r>
                <a:rPr lang="en-US" dirty="0" smtClean="0"/>
                <a:t>T</a:t>
              </a:r>
            </a:p>
            <a:p>
              <a:r>
                <a:rPr lang="en-US" dirty="0"/>
                <a:t>G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132096" y="4751973"/>
              <a:ext cx="364202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/>
                  </a:solidFill>
                </a:rPr>
                <a:t>G</a:t>
              </a:r>
            </a:p>
            <a:p>
              <a:r>
                <a:rPr lang="en-US" dirty="0" smtClean="0">
                  <a:solidFill>
                    <a:schemeClr val="accent2">
                      <a:lumMod val="50000"/>
                    </a:schemeClr>
                  </a:solidFill>
                </a:rPr>
                <a:t>T</a:t>
              </a:r>
            </a:p>
            <a:p>
              <a:r>
                <a:rPr lang="en-US" dirty="0" smtClean="0"/>
                <a:t>G</a:t>
              </a:r>
            </a:p>
            <a:p>
              <a:r>
                <a:rPr lang="en-US" dirty="0" smtClean="0"/>
                <a:t>T</a:t>
              </a:r>
            </a:p>
            <a:p>
              <a:r>
                <a:rPr lang="en-US" dirty="0" smtClean="0"/>
                <a:t>T</a:t>
              </a:r>
            </a:p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A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831149" y="4751973"/>
              <a:ext cx="364202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/>
                  </a:solidFill>
                </a:rPr>
                <a:t>G</a:t>
              </a:r>
            </a:p>
            <a:p>
              <a:r>
                <a:rPr lang="en-US" dirty="0" smtClean="0"/>
                <a:t>C</a:t>
              </a:r>
            </a:p>
            <a:p>
              <a:r>
                <a:rPr lang="en-US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C</a:t>
              </a:r>
            </a:p>
            <a:p>
              <a:r>
                <a:rPr lang="en-US" dirty="0" smtClean="0"/>
                <a:t>T</a:t>
              </a:r>
            </a:p>
            <a:p>
              <a:r>
                <a:rPr lang="en-US" dirty="0" smtClean="0"/>
                <a:t>T</a:t>
              </a:r>
            </a:p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A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712291" y="4766666"/>
              <a:ext cx="364202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/>
                  </a:solidFill>
                </a:rPr>
                <a:t>G</a:t>
              </a:r>
            </a:p>
            <a:p>
              <a:r>
                <a:rPr lang="en-US" dirty="0" smtClean="0"/>
                <a:t>C</a:t>
              </a:r>
            </a:p>
            <a:p>
              <a:r>
                <a:rPr lang="en-US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C</a:t>
              </a:r>
            </a:p>
            <a:p>
              <a:r>
                <a:rPr lang="en-US" dirty="0" smtClean="0"/>
                <a:t>T</a:t>
              </a:r>
            </a:p>
            <a:p>
              <a:r>
                <a:rPr lang="en-US" dirty="0" smtClean="0">
                  <a:solidFill>
                    <a:srgbClr val="FF2F92"/>
                  </a:solidFill>
                </a:rPr>
                <a:t>G</a:t>
              </a:r>
            </a:p>
            <a:p>
              <a:r>
                <a:rPr lang="en-US" dirty="0"/>
                <a:t>G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713102" y="4751243"/>
              <a:ext cx="364202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</a:p>
            <a:p>
              <a:r>
                <a:rPr lang="en-US" dirty="0" smtClean="0"/>
                <a:t>C</a:t>
              </a:r>
            </a:p>
            <a:p>
              <a:r>
                <a:rPr lang="en-US" dirty="0" smtClean="0"/>
                <a:t>G</a:t>
              </a:r>
            </a:p>
            <a:p>
              <a:r>
                <a:rPr lang="en-US" dirty="0" smtClean="0"/>
                <a:t>T</a:t>
              </a:r>
            </a:p>
            <a:p>
              <a:r>
                <a:rPr lang="en-US" dirty="0" smtClean="0"/>
                <a:t>T</a:t>
              </a:r>
            </a:p>
            <a:p>
              <a:r>
                <a:rPr lang="en-US" dirty="0"/>
                <a:t>G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593434" y="4397460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Outgroup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29760" y="4807291"/>
              <a:ext cx="19127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smtClean="0"/>
                <a:t>Pos. </a:t>
              </a:r>
              <a:r>
                <a:rPr lang="en-US" sz="1400" dirty="0" smtClean="0"/>
                <a:t>1: Monomorphic</a:t>
              </a:r>
              <a:endParaRPr lang="en-US" sz="14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01570" y="5186094"/>
              <a:ext cx="12410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Pos. 2: Fixed</a:t>
              </a:r>
              <a:endParaRPr lang="en-US" sz="1400" dirty="0"/>
            </a:p>
          </p:txBody>
        </p:sp>
        <p:sp>
          <p:nvSpPr>
            <p:cNvPr id="28" name="Explosion 1 27"/>
            <p:cNvSpPr/>
            <p:nvPr/>
          </p:nvSpPr>
          <p:spPr>
            <a:xfrm>
              <a:off x="4047610" y="3058199"/>
              <a:ext cx="294493" cy="262130"/>
            </a:xfrm>
            <a:prstGeom prst="irregularSeal1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Explosion 1 28"/>
            <p:cNvSpPr/>
            <p:nvPr/>
          </p:nvSpPr>
          <p:spPr>
            <a:xfrm>
              <a:off x="5128810" y="3279850"/>
              <a:ext cx="294493" cy="262130"/>
            </a:xfrm>
            <a:prstGeom prst="irregularSeal1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29901" y="5532789"/>
              <a:ext cx="12410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Pos. 3: Fixed</a:t>
              </a:r>
              <a:endParaRPr lang="en-US" sz="1400" dirty="0"/>
            </a:p>
          </p:txBody>
        </p:sp>
        <p:sp>
          <p:nvSpPr>
            <p:cNvPr id="31" name="Explosion 1 30"/>
            <p:cNvSpPr/>
            <p:nvPr/>
          </p:nvSpPr>
          <p:spPr>
            <a:xfrm>
              <a:off x="3552463" y="3722754"/>
              <a:ext cx="294493" cy="262130"/>
            </a:xfrm>
            <a:prstGeom prst="irregularSeal1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Explosion 1 31"/>
            <p:cNvSpPr/>
            <p:nvPr/>
          </p:nvSpPr>
          <p:spPr>
            <a:xfrm>
              <a:off x="5492644" y="3790868"/>
              <a:ext cx="294493" cy="262130"/>
            </a:xfrm>
            <a:prstGeom prst="irregularSeal1">
              <a:avLst/>
            </a:prstGeom>
            <a:solidFill>
              <a:srgbClr val="FF2F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29901" y="5872674"/>
              <a:ext cx="1816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Pos. 4: Polymorphic</a:t>
              </a:r>
              <a:endParaRPr lang="en-US" sz="14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18297" y="6197791"/>
              <a:ext cx="1816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Pos. 5: Polymorphic</a:t>
              </a:r>
              <a:endParaRPr lang="en-US" sz="14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21628" y="6517526"/>
              <a:ext cx="1816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Pos. 6: Polymorphic</a:t>
              </a:r>
            </a:p>
          </p:txBody>
        </p:sp>
      </p:grpSp>
      <p:sp>
        <p:nvSpPr>
          <p:cNvPr id="37" name="Rectangle 36"/>
          <p:cNvSpPr/>
          <p:nvPr/>
        </p:nvSpPr>
        <p:spPr>
          <a:xfrm>
            <a:off x="1969661" y="5345582"/>
            <a:ext cx="5577641" cy="537560"/>
          </a:xfrm>
          <a:prstGeom prst="rect">
            <a:avLst/>
          </a:prstGeom>
          <a:solidFill>
            <a:schemeClr val="accent4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7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635" y="123584"/>
            <a:ext cx="8754035" cy="100647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Review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McDonald-</a:t>
            </a:r>
            <a:r>
              <a:rPr lang="en-US" dirty="0" err="1" smtClean="0"/>
              <a:t>Kreitman</a:t>
            </a:r>
            <a:r>
              <a:rPr lang="en-US" dirty="0" smtClean="0"/>
              <a:t> Test: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0743" y="1130058"/>
            <a:ext cx="81425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Purpose: Test if genes have been under selection to accumulate more </a:t>
            </a:r>
            <a:r>
              <a:rPr lang="en-US" u="sng" dirty="0" smtClean="0"/>
              <a:t>nonsynonymous</a:t>
            </a:r>
            <a:r>
              <a:rPr lang="en-US" dirty="0" smtClean="0"/>
              <a:t> changes than we would expect under neutrality.</a:t>
            </a:r>
          </a:p>
          <a:p>
            <a:endParaRPr lang="en-US" dirty="0"/>
          </a:p>
          <a:p>
            <a:r>
              <a:rPr lang="en-US" dirty="0" smtClean="0"/>
              <a:t>Logic: Nonsynonymous changes lead to changes in protein structure, which in turn lead to changes in phenotype that would be the targets of selection.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607386"/>
            <a:ext cx="4147457" cy="4147457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5355771" y="3167743"/>
            <a:ext cx="2982686" cy="286232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Results: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Both genes had significantly higher rates of non-synonymous change between species than within.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LYST: white fur color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APOB: ability to eat a high fat diet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44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795" y="130628"/>
            <a:ext cx="8219516" cy="100647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Müllerian Mimicry &amp;</a:t>
            </a:r>
            <a:r>
              <a:rPr lang="en-US" dirty="0"/>
              <a:t> </a:t>
            </a:r>
            <a:r>
              <a:rPr lang="en-US" dirty="0" smtClean="0"/>
              <a:t>Positive Frequency Dependent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203" y="872004"/>
            <a:ext cx="7886700" cy="581118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endParaRPr lang="en-US" dirty="0" smtClean="0"/>
          </a:p>
          <a:p>
            <a:pPr lvl="1">
              <a:lnSpc>
                <a:spcPct val="120000"/>
              </a:lnSpc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03" y="1469572"/>
            <a:ext cx="4711119" cy="27655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49341" y="1698172"/>
            <a:ext cx="2329543" cy="23083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Individuals A, B, C, and D are ALL toxic,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BUT that doesn’t help unless the predator </a:t>
            </a:r>
            <a:r>
              <a:rPr lang="en-US" u="sng" dirty="0" smtClean="0"/>
              <a:t>knows</a:t>
            </a:r>
            <a:r>
              <a:rPr lang="en-US" dirty="0" smtClean="0"/>
              <a:t> they’re toxic!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18457" y="4272677"/>
            <a:ext cx="79498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Predators learn what individuals to avoid through experience.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If you have a color pattern that is </a:t>
            </a:r>
            <a:r>
              <a:rPr lang="en-US" u="sng" dirty="0" smtClean="0"/>
              <a:t>common</a:t>
            </a:r>
            <a:r>
              <a:rPr lang="en-US" dirty="0" smtClean="0"/>
              <a:t> (has a high frequency), there is a better chance a predator you encounter has already learned to stay away from things that look like you.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If you have a rare pattern, you are at higher risk of a predator thinking it’s okay to eat you.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386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795" y="130628"/>
            <a:ext cx="8219516" cy="100647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Müllerian Mimicry &amp;</a:t>
            </a:r>
            <a:r>
              <a:rPr lang="en-US" dirty="0"/>
              <a:t> </a:t>
            </a:r>
            <a:r>
              <a:rPr lang="en-US" dirty="0" smtClean="0"/>
              <a:t>Positive Frequency Dependent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203" y="872004"/>
            <a:ext cx="7886700" cy="581118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endParaRPr lang="en-US" dirty="0" smtClean="0"/>
          </a:p>
          <a:p>
            <a:pPr lvl="1">
              <a:lnSpc>
                <a:spcPct val="120000"/>
              </a:lnSpc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18457" y="1398849"/>
            <a:ext cx="79498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fitness of a color pattern depends on how frequent it is in the population: higher frequency = better!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Result: Convergence on one color pattern within and even </a:t>
            </a:r>
            <a:r>
              <a:rPr lang="en-US" u="sng" dirty="0" smtClean="0"/>
              <a:t>across</a:t>
            </a:r>
            <a:r>
              <a:rPr lang="en-US" dirty="0" smtClean="0"/>
              <a:t> species </a:t>
            </a:r>
            <a:r>
              <a:rPr lang="mr-IN" dirty="0" smtClean="0"/>
              <a:t>–</a:t>
            </a:r>
            <a:r>
              <a:rPr lang="en-US" dirty="0" smtClean="0"/>
              <a:t> each species gets the benefit of the commonly recognized warning signal to predators.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888" y="3430174"/>
            <a:ext cx="2232789" cy="30244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9953" y="3944297"/>
            <a:ext cx="3767059" cy="232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61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795" y="130628"/>
            <a:ext cx="8219516" cy="1006474"/>
          </a:xfrm>
        </p:spPr>
        <p:txBody>
          <a:bodyPr>
            <a:normAutofit/>
          </a:bodyPr>
          <a:lstStyle/>
          <a:p>
            <a:pPr algn="ctr"/>
            <a:r>
              <a:rPr lang="en-US" dirty="0" err="1" smtClean="0"/>
              <a:t>Heliconius</a:t>
            </a:r>
            <a:r>
              <a:rPr lang="en-US" dirty="0"/>
              <a:t> </a:t>
            </a:r>
            <a:r>
              <a:rPr lang="en-US" dirty="0" smtClean="0"/>
              <a:t>Butterflies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203" y="872004"/>
            <a:ext cx="7886700" cy="581118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endParaRPr lang="en-US" dirty="0" smtClean="0"/>
          </a:p>
          <a:p>
            <a:pPr lvl="1">
              <a:lnSpc>
                <a:spcPct val="120000"/>
              </a:lnSpc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18457" y="1139814"/>
            <a:ext cx="7949854" cy="14773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Different species have </a:t>
            </a:r>
            <a:r>
              <a:rPr lang="en-US" i="1" dirty="0" smtClean="0"/>
              <a:t>locally </a:t>
            </a:r>
            <a:r>
              <a:rPr lang="en-US" dirty="0" smtClean="0"/>
              <a:t>converged on one phenotype.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But different </a:t>
            </a:r>
            <a:r>
              <a:rPr lang="en-US" u="sng" dirty="0" smtClean="0"/>
              <a:t>populations</a:t>
            </a:r>
            <a:r>
              <a:rPr lang="en-US" dirty="0" smtClean="0"/>
              <a:t> of the same species can look very different, because they are under selection for whatever pattern is the most common in their area.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324" y="2777738"/>
            <a:ext cx="5290457" cy="37448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" y="6547143"/>
            <a:ext cx="51187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/>
              <a:t>Parchman</a:t>
            </a:r>
            <a:r>
              <a:rPr lang="en-US" sz="1000" dirty="0" smtClean="0"/>
              <a:t> et al. (2007) Current Opinion in Genetics &amp; Development 17(4): 300-308 </a:t>
            </a:r>
            <a:endParaRPr lang="en-US" sz="1000" dirty="0"/>
          </a:p>
        </p:txBody>
      </p:sp>
      <p:sp>
        <p:nvSpPr>
          <p:cNvPr id="6" name="Left Brace 5"/>
          <p:cNvSpPr/>
          <p:nvPr/>
        </p:nvSpPr>
        <p:spPr>
          <a:xfrm>
            <a:off x="1370868" y="2777738"/>
            <a:ext cx="413657" cy="362306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8754" y="4397476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Species 1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1" name="Left Brace 10"/>
          <p:cNvSpPr/>
          <p:nvPr/>
        </p:nvSpPr>
        <p:spPr>
          <a:xfrm flipH="1">
            <a:off x="7286573" y="2777738"/>
            <a:ext cx="413657" cy="3623062"/>
          </a:xfrm>
          <a:prstGeom prst="leftBrac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700230" y="4397476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Species 2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33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795" y="130628"/>
            <a:ext cx="8219516" cy="1006474"/>
          </a:xfrm>
        </p:spPr>
        <p:txBody>
          <a:bodyPr>
            <a:normAutofit/>
          </a:bodyPr>
          <a:lstStyle/>
          <a:p>
            <a:pPr algn="ctr"/>
            <a:r>
              <a:rPr lang="en-US" dirty="0" err="1" smtClean="0"/>
              <a:t>Heliconius</a:t>
            </a:r>
            <a:r>
              <a:rPr lang="en-US" dirty="0"/>
              <a:t> </a:t>
            </a:r>
            <a:r>
              <a:rPr lang="en-US" dirty="0" smtClean="0"/>
              <a:t>Butterflies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5203" y="872004"/>
            <a:ext cx="7886700" cy="581118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endParaRPr lang="en-US" dirty="0" smtClean="0"/>
          </a:p>
          <a:p>
            <a:pPr lvl="1">
              <a:lnSpc>
                <a:spcPct val="120000"/>
              </a:lnSpc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18457" y="1139814"/>
            <a:ext cx="7949854" cy="14773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Different species have </a:t>
            </a:r>
            <a:r>
              <a:rPr lang="en-US" i="1" dirty="0" smtClean="0"/>
              <a:t>locally </a:t>
            </a:r>
            <a:r>
              <a:rPr lang="en-US" dirty="0" smtClean="0"/>
              <a:t>converged on one phenotype.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But different </a:t>
            </a:r>
            <a:r>
              <a:rPr lang="en-US" u="sng" dirty="0" smtClean="0"/>
              <a:t>populations</a:t>
            </a:r>
            <a:r>
              <a:rPr lang="en-US" dirty="0" smtClean="0"/>
              <a:t> of the same species can look very different, because they are under selection for whatever pattern is the most common in their area.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324" y="2777738"/>
            <a:ext cx="5290457" cy="37448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" y="6547143"/>
            <a:ext cx="51187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/>
              <a:t>Parchman</a:t>
            </a:r>
            <a:r>
              <a:rPr lang="en-US" sz="1000" dirty="0" smtClean="0"/>
              <a:t> et al. (2007) Current Opinion in Genetics &amp; Development 17(4): 300-308 </a:t>
            </a:r>
            <a:endParaRPr lang="en-US" sz="1000" dirty="0"/>
          </a:p>
        </p:txBody>
      </p:sp>
      <p:sp>
        <p:nvSpPr>
          <p:cNvPr id="6" name="Left Brace 5"/>
          <p:cNvSpPr/>
          <p:nvPr/>
        </p:nvSpPr>
        <p:spPr>
          <a:xfrm>
            <a:off x="1370868" y="2777738"/>
            <a:ext cx="413657" cy="3623062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8754" y="4397476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Species 1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1" name="Left Brace 10"/>
          <p:cNvSpPr/>
          <p:nvPr/>
        </p:nvSpPr>
        <p:spPr>
          <a:xfrm flipH="1">
            <a:off x="7286573" y="2777738"/>
            <a:ext cx="413657" cy="3623062"/>
          </a:xfrm>
          <a:prstGeom prst="leftBrac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700230" y="4397476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Species 2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30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2409</TotalTime>
  <Words>1727</Words>
  <Application>Microsoft Macintosh PowerPoint</Application>
  <PresentationFormat>Letter Paper (8.5x11 in)</PresentationFormat>
  <Paragraphs>236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Cambria Math</vt:lpstr>
      <vt:lpstr>Century Schoolbook</vt:lpstr>
      <vt:lpstr>Mangal</vt:lpstr>
      <vt:lpstr>Arial</vt:lpstr>
      <vt:lpstr>Office Theme</vt:lpstr>
      <vt:lpstr>Computational Genomics WS</vt:lpstr>
      <vt:lpstr>Reminders:</vt:lpstr>
      <vt:lpstr>Outline for Today:</vt:lpstr>
      <vt:lpstr>Review – McDonald-Kreitman Test:</vt:lpstr>
      <vt:lpstr>Review – McDonald-Kreitman Test:</vt:lpstr>
      <vt:lpstr>Müllerian Mimicry &amp; Positive Frequency Dependent Selection</vt:lpstr>
      <vt:lpstr>Müllerian Mimicry &amp; Positive Frequency Dependent Selection</vt:lpstr>
      <vt:lpstr>Heliconius Butterflies</vt:lpstr>
      <vt:lpstr>Heliconius Butterflies</vt:lpstr>
      <vt:lpstr>Heliconius Butterflies</vt:lpstr>
      <vt:lpstr>For Today’s Exercise:</vt:lpstr>
      <vt:lpstr>Review: Tajima’s D</vt:lpstr>
      <vt:lpstr>Tajima’s D: Strengths &amp; Weaknesses</vt:lpstr>
      <vt:lpstr>Tajima’s D: Strengths &amp; Weaknesses</vt:lpstr>
      <vt:lpstr>Nucleotide Divergence (DXY)</vt:lpstr>
      <vt:lpstr>Sliding Window Tests Revisited</vt:lpstr>
      <vt:lpstr>Sliding Window Tests Revisited</vt:lpstr>
      <vt:lpstr>Sliding Window Tests:  Missing Sequence Data  </vt:lpstr>
      <vt:lpstr>Sliding Window Tests:  Missing Sequence Data  </vt:lpstr>
      <vt:lpstr>Sliding Window Tests:  Missing Sequence Data   Why does it matter?  </vt:lpstr>
      <vt:lpstr>Sliding Window Tests:  Missing Sequence Data   Why does it matter?  </vt:lpstr>
      <vt:lpstr>Sliding Window Tests:  Missing Sequence Data   What can we do? </vt:lpstr>
      <vt:lpstr>Today’s Exercise:  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Genomics WS</dc:title>
  <dc:creator>Elizabeth A Cooper</dc:creator>
  <cp:lastModifiedBy>Microsoft Office User</cp:lastModifiedBy>
  <cp:revision>247</cp:revision>
  <cp:lastPrinted>2017-03-28T17:18:24Z</cp:lastPrinted>
  <dcterms:created xsi:type="dcterms:W3CDTF">2017-02-13T19:19:29Z</dcterms:created>
  <dcterms:modified xsi:type="dcterms:W3CDTF">2017-11-21T16:42:59Z</dcterms:modified>
</cp:coreProperties>
</file>

<file path=docProps/thumbnail.jpeg>
</file>